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19" r:id="rId2"/>
    <p:sldId id="256" r:id="rId3"/>
    <p:sldId id="2529" r:id="rId4"/>
    <p:sldId id="2534" r:id="rId5"/>
    <p:sldId id="1891" r:id="rId6"/>
    <p:sldId id="2533" r:id="rId7"/>
    <p:sldId id="1582" r:id="rId8"/>
    <p:sldId id="2535" r:id="rId9"/>
    <p:sldId id="2528" r:id="rId10"/>
    <p:sldId id="2536" r:id="rId11"/>
    <p:sldId id="2539" r:id="rId12"/>
    <p:sldId id="650" r:id="rId13"/>
    <p:sldId id="2530" r:id="rId14"/>
    <p:sldId id="297" r:id="rId15"/>
    <p:sldId id="2537" r:id="rId16"/>
    <p:sldId id="2531" r:id="rId17"/>
    <p:sldId id="490" r:id="rId18"/>
    <p:sldId id="1128" r:id="rId19"/>
    <p:sldId id="1723" r:id="rId20"/>
    <p:sldId id="2527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D4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3" autoAdjust="0"/>
    <p:restoredTop sz="94674"/>
  </p:normalViewPr>
  <p:slideViewPr>
    <p:cSldViewPr snapToGrid="0">
      <p:cViewPr>
        <p:scale>
          <a:sx n="75" d="100"/>
          <a:sy n="75" d="100"/>
        </p:scale>
        <p:origin x="2436" y="184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27792;&#38182;&#28059;\Desktop\&#24037;&#20316;&#31807;1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27792;&#38182;&#28059;\Desktop\&#24037;&#20316;&#31807;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7.2908569196924261E-2"/>
          <c:y val="0.12531592183786674"/>
          <c:w val="0.8415123566522229"/>
          <c:h val="0.73184106534252524"/>
        </c:manualLayout>
      </c:layout>
      <c:barChart>
        <c:barDir val="col"/>
        <c:grouping val="clustered"/>
        <c:varyColors val="0"/>
        <c:ser>
          <c:idx val="0"/>
          <c:order val="0"/>
          <c:tx>
            <c:v>保有量（亿）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7"/>
              <c:layout>
                <c:manualLayout>
                  <c:x val="0"/>
                  <c:y val="9.663652708540321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65A-4335-ABB3-9C6475ED29D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Sheet1!$A:$A</c:f>
              <c:strCache>
                <c:ptCount val="9"/>
                <c:pt idx="0">
                  <c:v>年份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</c:strCache>
            </c:strRef>
          </c:cat>
          <c:val>
            <c:numRef>
              <c:f>Sheet1!$B$1:$B$9</c:f>
              <c:numCache>
                <c:formatCode>General</c:formatCode>
                <c:ptCount val="9"/>
                <c:pt idx="0">
                  <c:v>0</c:v>
                </c:pt>
                <c:pt idx="1">
                  <c:v>1.54</c:v>
                </c:pt>
                <c:pt idx="2">
                  <c:v>1.72</c:v>
                </c:pt>
                <c:pt idx="3">
                  <c:v>1.94</c:v>
                </c:pt>
                <c:pt idx="4">
                  <c:v>2.17</c:v>
                </c:pt>
                <c:pt idx="5">
                  <c:v>2.4</c:v>
                </c:pt>
                <c:pt idx="6">
                  <c:v>2.5</c:v>
                </c:pt>
                <c:pt idx="7">
                  <c:v>2.81</c:v>
                </c:pt>
                <c:pt idx="8">
                  <c:v>3.02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5A-4335-ABB3-9C6475ED29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13818816"/>
        <c:axId val="1413819648"/>
      </c:barChart>
      <c:lineChart>
        <c:grouping val="standard"/>
        <c:varyColors val="0"/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Sheet1!$D$1:$D$9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65A-4335-ABB3-9C6475ED29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13818816"/>
        <c:axId val="1413819648"/>
      </c:lineChart>
      <c:lineChart>
        <c:grouping val="standard"/>
        <c:varyColors val="0"/>
        <c:ser>
          <c:idx val="1"/>
          <c:order val="1"/>
          <c:tx>
            <c:v>增长率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5"/>
              <c:layout>
                <c:manualLayout>
                  <c:x val="-1.3892878748264833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5A-4335-ABB3-9C6475ED29D4}"/>
                </c:ext>
              </c:extLst>
            </c:dLbl>
            <c:dLbl>
              <c:idx val="6"/>
              <c:layout>
                <c:manualLayout>
                  <c:x val="-1.6671717044642789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5A-4335-ABB3-9C6475ED29D4}"/>
                </c:ext>
              </c:extLst>
            </c:dLbl>
            <c:dLbl>
              <c:idx val="7"/>
              <c:layout>
                <c:manualLayout>
                  <c:x val="-3.0564814581845113E-2"/>
                  <c:y val="-9.203478770038400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5A-4335-ABB3-9C6475ED29D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Sheet1!$C$1:$C$9</c:f>
              <c:numCache>
                <c:formatCode>General</c:formatCode>
                <c:ptCount val="9"/>
                <c:pt idx="0">
                  <c:v>0</c:v>
                </c:pt>
                <c:pt idx="2">
                  <c:v>0.104</c:v>
                </c:pt>
                <c:pt idx="3">
                  <c:v>0.113</c:v>
                </c:pt>
                <c:pt idx="4">
                  <c:v>0.105</c:v>
                </c:pt>
                <c:pt idx="5">
                  <c:v>9.6000000000000002E-2</c:v>
                </c:pt>
                <c:pt idx="6">
                  <c:v>0.04</c:v>
                </c:pt>
                <c:pt idx="7">
                  <c:v>0.105</c:v>
                </c:pt>
                <c:pt idx="8">
                  <c:v>6.6000000000000003E-2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E65A-4335-ABB3-9C6475ED29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13820896"/>
        <c:axId val="1413820064"/>
      </c:lineChart>
      <c:dateAx>
        <c:axId val="1413818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3819648"/>
        <c:crosses val="autoZero"/>
        <c:auto val="0"/>
        <c:lblOffset val="100"/>
        <c:baseTimeUnit val="days"/>
      </c:dateAx>
      <c:valAx>
        <c:axId val="1413819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3818816"/>
        <c:crosses val="autoZero"/>
        <c:crossBetween val="between"/>
      </c:valAx>
      <c:valAx>
        <c:axId val="141382006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3820896"/>
        <c:crosses val="max"/>
        <c:crossBetween val="between"/>
      </c:valAx>
      <c:catAx>
        <c:axId val="1413820896"/>
        <c:scaling>
          <c:orientation val="minMax"/>
        </c:scaling>
        <c:delete val="1"/>
        <c:axPos val="b"/>
        <c:majorTickMark val="out"/>
        <c:minorTickMark val="none"/>
        <c:tickLblPos val="nextTo"/>
        <c:crossAx val="141382006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ayout>
        <c:manualLayout>
          <c:xMode val="edge"/>
          <c:yMode val="edge"/>
          <c:x val="0.30219671685756677"/>
          <c:y val="0.92437001106062022"/>
          <c:w val="0.43011232592238657"/>
          <c:h val="7.20539895567204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2014-2021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中国载货汽车保有量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保有量（万）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Sheet1!$E:$E</c:f>
              <c:strCache>
                <c:ptCount val="9"/>
                <c:pt idx="0">
                  <c:v>年份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</c:strCache>
            </c:strRef>
          </c:cat>
          <c:val>
            <c:numRef>
              <c:f>Sheet1!$F$2:$F$9</c:f>
              <c:numCache>
                <c:formatCode>General</c:formatCode>
                <c:ptCount val="8"/>
                <c:pt idx="0">
                  <c:v>1314</c:v>
                </c:pt>
                <c:pt idx="1">
                  <c:v>1756</c:v>
                </c:pt>
                <c:pt idx="2">
                  <c:v>2015</c:v>
                </c:pt>
                <c:pt idx="3">
                  <c:v>2218</c:v>
                </c:pt>
                <c:pt idx="4">
                  <c:v>2569</c:v>
                </c:pt>
                <c:pt idx="5">
                  <c:v>2681</c:v>
                </c:pt>
                <c:pt idx="6">
                  <c:v>2917</c:v>
                </c:pt>
                <c:pt idx="7">
                  <c:v>3191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51-44C7-933A-5505457BAF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49114064"/>
        <c:axId val="1549105744"/>
      </c:barChart>
      <c:lineChart>
        <c:grouping val="standard"/>
        <c:varyColors val="0"/>
        <c:ser>
          <c:idx val="1"/>
          <c:order val="1"/>
          <c:tx>
            <c:strRef>
              <c:f>Sheet1!$G$1</c:f>
              <c:strCache>
                <c:ptCount val="1"/>
                <c:pt idx="0">
                  <c:v>增长率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2"/>
              <c:layout>
                <c:manualLayout>
                  <c:x val="-5.092757657409471E-17"/>
                  <c:y val="1.391040965973896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51-44C7-933A-5505457BAF5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Sheet1!$G$2:$G$9</c:f>
              <c:numCache>
                <c:formatCode>General</c:formatCode>
                <c:ptCount val="8"/>
                <c:pt idx="1">
                  <c:v>0.23</c:v>
                </c:pt>
                <c:pt idx="2">
                  <c:v>0.14899999999999999</c:v>
                </c:pt>
                <c:pt idx="3">
                  <c:v>9.5000000000000001E-2</c:v>
                </c:pt>
                <c:pt idx="4">
                  <c:v>0.13600000000000001</c:v>
                </c:pt>
                <c:pt idx="5">
                  <c:v>1.9E-2</c:v>
                </c:pt>
                <c:pt idx="6">
                  <c:v>0.10299999999999999</c:v>
                </c:pt>
                <c:pt idx="7">
                  <c:v>7.2999999999999995E-2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951-44C7-933A-5505457BAF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49114480"/>
        <c:axId val="1549116144"/>
      </c:lineChart>
      <c:catAx>
        <c:axId val="1549114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549105744"/>
        <c:crosses val="autoZero"/>
        <c:auto val="1"/>
        <c:lblAlgn val="ctr"/>
        <c:lblOffset val="100"/>
        <c:noMultiLvlLbl val="0"/>
      </c:catAx>
      <c:valAx>
        <c:axId val="1549105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549114064"/>
        <c:crosses val="autoZero"/>
        <c:crossBetween val="between"/>
      </c:valAx>
      <c:valAx>
        <c:axId val="154911614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549114480"/>
        <c:crosses val="max"/>
        <c:crossBetween val="between"/>
      </c:valAx>
      <c:catAx>
        <c:axId val="1549114480"/>
        <c:scaling>
          <c:orientation val="minMax"/>
        </c:scaling>
        <c:delete val="1"/>
        <c:axPos val="b"/>
        <c:majorTickMark val="out"/>
        <c:minorTickMark val="none"/>
        <c:tickLblPos val="nextTo"/>
        <c:crossAx val="154911614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0.22816</cdr:x>
      <cdr:y>0</cdr:y>
    </cdr:from>
    <cdr:to>
      <cdr:x>0.82472</cdr:x>
      <cdr:y>0.12427</cdr:y>
    </cdr:to>
    <cdr:sp macro="" textlink="">
      <cdr:nvSpPr>
        <cdr:cNvPr id="2" name="文本框 1">
          <a:extLst xmlns:a="http://schemas.openxmlformats.org/drawingml/2006/main">
            <a:ext uri="{FF2B5EF4-FFF2-40B4-BE49-F238E27FC236}">
              <a16:creationId xmlns:a16="http://schemas.microsoft.com/office/drawing/2014/main" id="{E5893E38-FC5C-4FC9-D223-AA65EDCFC2F5}"/>
            </a:ext>
          </a:extLst>
        </cdr:cNvPr>
        <cdr:cNvSpPr txBox="1"/>
      </cdr:nvSpPr>
      <cdr:spPr>
        <a:xfrm xmlns:a="http://schemas.openxmlformats.org/drawingml/2006/main">
          <a:off x="1123355" y="0"/>
          <a:ext cx="2937105" cy="36950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rPr>
            <a:t>2014-2021</a:t>
          </a:r>
          <a:r>
            <a: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rPr>
            <a:t>中国小型汽车保有量</a:t>
          </a:r>
        </a:p>
      </cdr:txBody>
    </cdr:sp>
  </cdr:relSizeAnchor>
</c:userShapes>
</file>

<file path=ppt/media/image1.jpg>
</file>

<file path=ppt/media/image10.jpg>
</file>

<file path=ppt/media/image11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5AF2E-FF87-4558-A60B-638F37FEE1B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AEDD2C-399A-4949-AB71-6C62C2FFE8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0158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EDD2C-399A-4949-AB71-6C62C2FFE8E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46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EDD2C-399A-4949-AB71-6C62C2FFE8E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643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61A1CE-848A-4569-B498-9D503BC6E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87AEC5-5EE5-4041-889B-2AAF7A4FEA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D915F2-1B5B-41DA-AEFD-BF1A9CEDB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BE0942-8363-49BF-BEAF-D360A3FC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4D66D9-7F9B-43A0-9525-A59BC0313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618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6AF60D-0AC0-4483-BC59-A9CBA01D8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537565F-07CA-4A34-A8BC-AA946490F0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264C83-6E29-4CC5-B57B-C427F5CC2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7DFCFA-AC9A-4B35-B983-7BBE4615A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6C35CE-E532-44BF-81F9-9C45A3D57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180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3A16769-1200-4FDF-9A36-58582F11B6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0D84A2-EEBB-44AE-A475-FB0A16BE82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4D5FE5-40F8-4406-97A8-CFF55BCCA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5CD959-D68D-4BD6-B24B-80BA42AC3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DEE330-CA9F-4533-A320-FA6BE7CB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833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AF5579-73D8-466F-9544-FB708A2A7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46A5A9-8D63-4A55-B8B1-48894947F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A952DC-D082-4B2E-8C44-B8952A395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7043A6-96DC-416D-A38E-35E7D38C9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F795C7-DFFB-433D-B558-580C9284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462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286C3-D83F-4260-848A-FC8D3C4B5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0D125E-8AC9-42AE-8BDC-1C5961E11F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3B5989-8280-4C32-9081-08E328EFA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DCD046-9155-4B54-9056-B5CFA87B7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4B2A00-E781-4976-8439-0EA8B2C44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791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B280AE-724B-4DAF-8A3A-A5CE249B3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17528D-47E3-4D2A-8C00-9069DBC236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BA86999-58DE-4F36-91FC-4E49ADCAB1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8F3298-0DD5-49F3-9EE4-AB94EFAD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59ABC2-FEA6-41ED-B942-9F01D122D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E63A8F-6924-4F7A-8E92-C501C2BDE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90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BCFAD0-309B-4A6D-833B-A17EA4C7E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6AC1E8-31DA-4362-8A4E-AC34BCA5F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8DA39A-C4E6-4859-9C81-BA11728E10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D9AFF0-0881-4ACE-85BC-B2B4E9061B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AE2CFE5-2EFE-401D-85F2-C3734A197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DE300E3-5AA1-4BD5-A627-C2BFDB451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4A142A6-3769-42E5-9FDC-4EAF41383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6941FAD-400E-4B03-AC4F-83F77A195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1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A3E4A6-0069-465B-ACD0-57E77818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0B7154B-8840-4BB9-BEF3-69E5522DE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0C3AD87-8784-4640-A678-433D125B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88DF017-7090-48DD-AB7E-87FE7184E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73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84DFEAB-1BFE-4145-9F62-D77136961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482919-F961-47CC-BAB5-8BE65FFB0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76916A-DC4F-4510-A8A0-9231E167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1694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8AAF52-B1A4-4C9F-9B8B-DED396FB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DF5164-43B9-48D8-B292-4E30498E7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105557-DEC0-483D-A2A8-7A0B2F985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2B9180-A6A8-410E-A15E-2E652A24D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518382-3A9E-48CE-B512-35D4E4ED2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322A87-1EBE-4715-9430-96D529D27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89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6778BE-ACB1-410D-94D3-A8A437ADA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E812D2C-4EC1-4D55-8001-23EF31CA4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48BC73A-4006-42F9-9DF4-4FB9ADA68A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349239-3A7E-4FA2-8D3F-8681F29BC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19E3C7-8163-4C10-A287-53520D92A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574C80-3DC3-45EB-9A8E-3F0109B76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385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02B615E-E517-4452-8082-E1D514443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ECC897-0792-4E5E-BE79-AED725263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00EF4C-83AC-4E4E-AA7C-0DAD5BE63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271B8-B4E8-4CBA-A672-8C7C1858908F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CC2F6A-4D96-4838-89C7-FF4355832B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F3DE03-304F-4AAA-A915-A6A279022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EC64D-A497-496D-87CF-22E5DEB0E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812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Visio_Drawing.vsd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jpe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3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11384D67-C240-F059-35B4-9A3BD99A115A}"/>
              </a:ext>
            </a:extLst>
          </p:cNvPr>
          <p:cNvSpPr/>
          <p:nvPr/>
        </p:nvSpPr>
        <p:spPr>
          <a:xfrm>
            <a:off x="-2959858" y="-641445"/>
            <a:ext cx="16607619" cy="83933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97">
            <a:extLst>
              <a:ext uri="{FF2B5EF4-FFF2-40B4-BE49-F238E27FC236}">
                <a16:creationId xmlns:a16="http://schemas.microsoft.com/office/drawing/2014/main" id="{3CD18F74-62BD-854A-83F8-E04FA8BA9E04}"/>
              </a:ext>
            </a:extLst>
          </p:cNvPr>
          <p:cNvSpPr txBox="1"/>
          <p:nvPr/>
        </p:nvSpPr>
        <p:spPr>
          <a:xfrm>
            <a:off x="3654697" y="1261464"/>
            <a:ext cx="48826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行车安全监测系统</a:t>
            </a: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7" name="文本框 97">
            <a:extLst>
              <a:ext uri="{FF2B5EF4-FFF2-40B4-BE49-F238E27FC236}">
                <a16:creationId xmlns:a16="http://schemas.microsoft.com/office/drawing/2014/main" id="{1D78C91E-DC5C-41B1-C4AF-FDCE28F225BE}"/>
              </a:ext>
            </a:extLst>
          </p:cNvPr>
          <p:cNvSpPr txBox="1"/>
          <p:nvPr/>
        </p:nvSpPr>
        <p:spPr>
          <a:xfrm>
            <a:off x="319361" y="5915381"/>
            <a:ext cx="39216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汇报人：年志豪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376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33333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3333">
                                          <p:cBhvr additive="base">
                                            <p:cTn id="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3333">
                                          <p:cBhvr additive="base">
                                            <p:cTn id="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850"/>
                                </p:stCondLst>
                                <p:childTnLst>
                                  <p:par>
                                    <p:cTn id="10" presetID="2" presetClass="entr" presetSubtype="2" fill="hold" grpId="0" nodeType="afterEffect" p14:presetBounceEnd="33333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3333">
                                          <p:cBhvr additive="base">
                                            <p:cTn id="12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3333">
                                          <p:cBhvr additive="base">
                                            <p:cTn id="13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1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850"/>
                                </p:stCondLst>
                                <p:childTnLst>
                                  <p:par>
                                    <p:cTn id="10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17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D5624F13-7223-4CC1-AA4F-3A28AC3DE4FF}"/>
              </a:ext>
            </a:extLst>
          </p:cNvPr>
          <p:cNvGrpSpPr/>
          <p:nvPr/>
        </p:nvGrpSpPr>
        <p:grpSpPr>
          <a:xfrm>
            <a:off x="-188686" y="263948"/>
            <a:ext cx="12569372" cy="6807145"/>
            <a:chOff x="-188686" y="263948"/>
            <a:chExt cx="12569372" cy="6807145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29828A7-C145-403E-BB54-9A97212CD4D4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15">
              <a:extLst>
                <a:ext uri="{FF2B5EF4-FFF2-40B4-BE49-F238E27FC236}">
                  <a16:creationId xmlns:a16="http://schemas.microsoft.com/office/drawing/2014/main" id="{A0995E5F-0998-4ED8-BDD8-00F3A8B6231E}"/>
                </a:ext>
              </a:extLst>
            </p:cNvPr>
            <p:cNvSpPr txBox="1"/>
            <p:nvPr/>
          </p:nvSpPr>
          <p:spPr>
            <a:xfrm>
              <a:off x="398779" y="263948"/>
              <a:ext cx="15316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dirty="0">
                  <a:solidFill>
                    <a:schemeClr val="accent2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产品介绍</a:t>
              </a:r>
              <a:endParaRPr lang="en-US" altLang="zh-CN" sz="2000" dirty="0">
                <a:solidFill>
                  <a:schemeClr val="accent2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51760060-2F8D-4DBE-84AA-9F4247707940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20" name="TextBox 24">
            <a:extLst>
              <a:ext uri="{FF2B5EF4-FFF2-40B4-BE49-F238E27FC236}">
                <a16:creationId xmlns:a16="http://schemas.microsoft.com/office/drawing/2014/main" id="{E5D54D62-76F5-4090-8350-9973BD0CD8F5}"/>
              </a:ext>
            </a:extLst>
          </p:cNvPr>
          <p:cNvSpPr txBox="1"/>
          <p:nvPr/>
        </p:nvSpPr>
        <p:spPr>
          <a:xfrm>
            <a:off x="6096000" y="1672656"/>
            <a:ext cx="5492682" cy="255452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本项目设计一套基于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Raspberry Pi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STM32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微控制器驾驶员驾驶状态及心率血氧检测系统。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Raspberry Pi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：图像信息处理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STM32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微控制器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：辅助监测控制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MAX30100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：心率与血氧饱和度采集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endParaRPr lang="zh-CN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4">
            <a:extLst>
              <a:ext uri="{FF2B5EF4-FFF2-40B4-BE49-F238E27FC236}">
                <a16:creationId xmlns:a16="http://schemas.microsoft.com/office/drawing/2014/main" id="{7A4307CA-CD6A-1900-9BA5-6BCD0EDB826C}"/>
              </a:ext>
            </a:extLst>
          </p:cNvPr>
          <p:cNvSpPr txBox="1"/>
          <p:nvPr/>
        </p:nvSpPr>
        <p:spPr>
          <a:xfrm>
            <a:off x="2420784" y="5319304"/>
            <a:ext cx="1448346" cy="348797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lvl="0" defTabSz="1217930">
              <a:lnSpc>
                <a:spcPts val="2000"/>
              </a:lnSpc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硬件原理图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3FDB0467-7626-971B-102E-4E8A7B4AE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88C20BF-7D8F-186F-08E4-2CF9CDE52F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083" y="124111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975588BE-ED9F-C0A6-01C0-163F5B4437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8255226"/>
              </p:ext>
            </p:extLst>
          </p:nvPr>
        </p:nvGraphicFramePr>
        <p:xfrm>
          <a:off x="301625" y="1241425"/>
          <a:ext cx="5473700" cy="402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4571821" imgH="3342292" progId="Visio.Drawing.15">
                  <p:embed/>
                </p:oleObj>
              </mc:Choice>
              <mc:Fallback>
                <p:oleObj r:id="rId4" imgW="4571821" imgH="334229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1625" y="1241425"/>
                        <a:ext cx="5473700" cy="4025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1231968F-0592-48BC-D689-33DE3EEBB387}"/>
              </a:ext>
            </a:extLst>
          </p:cNvPr>
          <p:cNvSpPr txBox="1"/>
          <p:nvPr/>
        </p:nvSpPr>
        <p:spPr>
          <a:xfrm>
            <a:off x="5909582" y="4442286"/>
            <a:ext cx="62824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该系统可实时对非正常驾驶中的驾驶员进行震动，语音和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灯光提醒。实现优势互补的“融合检测”。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5244E36-A0A4-70E8-A043-DC2673F980C9}"/>
              </a:ext>
            </a:extLst>
          </p:cNvPr>
          <p:cNvSpPr/>
          <p:nvPr/>
        </p:nvSpPr>
        <p:spPr>
          <a:xfrm>
            <a:off x="5909582" y="1496291"/>
            <a:ext cx="6131997" cy="3689048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PA-任意多边形 32">
            <a:extLst>
              <a:ext uri="{FF2B5EF4-FFF2-40B4-BE49-F238E27FC236}">
                <a16:creationId xmlns:a16="http://schemas.microsoft.com/office/drawing/2014/main" id="{4A9B2BBB-B80C-8E40-85AF-B9EF32D62665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5702886" y="1495183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717F34C-D1FB-30E6-31DB-0201C1FFBEDB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9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5 -0.04584 L 1.25E-6 0.00023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15" grpId="0" animBg="1"/>
      <p:bldP spid="1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D5624F13-7223-4CC1-AA4F-3A28AC3DE4FF}"/>
              </a:ext>
            </a:extLst>
          </p:cNvPr>
          <p:cNvGrpSpPr/>
          <p:nvPr/>
        </p:nvGrpSpPr>
        <p:grpSpPr>
          <a:xfrm>
            <a:off x="-188686" y="147225"/>
            <a:ext cx="12569372" cy="6923868"/>
            <a:chOff x="-188686" y="147225"/>
            <a:chExt cx="12569372" cy="6923868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29828A7-C145-403E-BB54-9A97212CD4D4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15">
              <a:extLst>
                <a:ext uri="{FF2B5EF4-FFF2-40B4-BE49-F238E27FC236}">
                  <a16:creationId xmlns:a16="http://schemas.microsoft.com/office/drawing/2014/main" id="{A0995E5F-0998-4ED8-BDD8-00F3A8B6231E}"/>
                </a:ext>
              </a:extLst>
            </p:cNvPr>
            <p:cNvSpPr txBox="1"/>
            <p:nvPr/>
          </p:nvSpPr>
          <p:spPr>
            <a:xfrm>
              <a:off x="301083" y="147225"/>
              <a:ext cx="15671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dirty="0">
                  <a:solidFill>
                    <a:schemeClr val="accent2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产品介绍</a:t>
              </a:r>
              <a:endParaRPr lang="en-US" altLang="zh-CN" sz="2000" dirty="0">
                <a:solidFill>
                  <a:schemeClr val="accent2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51760060-2F8D-4DBE-84AA-9F4247707940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3FDB0467-7626-971B-102E-4E8A7B4AE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315" y="199381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88C20BF-7D8F-186F-08E4-2CF9CDE52F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083" y="124111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5" name="图片 14" descr="人戴着帽子&#10;&#10;中度可信度描述已自动生成">
            <a:extLst>
              <a:ext uri="{FF2B5EF4-FFF2-40B4-BE49-F238E27FC236}">
                <a16:creationId xmlns:a16="http://schemas.microsoft.com/office/drawing/2014/main" id="{21BADD34-5CD6-8DFD-ABED-398E6A7C6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470" b="9897"/>
          <a:stretch/>
        </p:blipFill>
        <p:spPr bwMode="auto">
          <a:xfrm>
            <a:off x="499233" y="1239901"/>
            <a:ext cx="2846275" cy="24946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图片 17" descr="桌子上摆放着黑色的机器&#10;&#10;描述已自动生成">
            <a:extLst>
              <a:ext uri="{FF2B5EF4-FFF2-40B4-BE49-F238E27FC236}">
                <a16:creationId xmlns:a16="http://schemas.microsoft.com/office/drawing/2014/main" id="{EA991677-3BF6-EC06-2C73-428A7F6249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8707" y="1239902"/>
            <a:ext cx="2846275" cy="24946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A4496CE9-9357-716F-50DD-81FBF3B92305}"/>
              </a:ext>
            </a:extLst>
          </p:cNvPr>
          <p:cNvSpPr txBox="1"/>
          <p:nvPr/>
        </p:nvSpPr>
        <p:spPr>
          <a:xfrm>
            <a:off x="369434" y="4611714"/>
            <a:ext cx="62824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        车辆行驶过程中，</a:t>
            </a:r>
            <a:r>
              <a:rPr lang="en-US" altLang="zh-CN" dirty="0"/>
              <a:t>Raspberry Pi</a:t>
            </a:r>
            <a:r>
              <a:rPr lang="zh-CN" altLang="en-US" dirty="0"/>
              <a:t>通过摄像头获取每帧图像，计算出驾驶员头部估计值，嘴部的开合度（</a:t>
            </a:r>
            <a:r>
              <a:rPr lang="en-US" altLang="zh-CN" dirty="0"/>
              <a:t>MAR</a:t>
            </a:r>
            <a:r>
              <a:rPr lang="zh-CN" altLang="en-US" dirty="0"/>
              <a:t>）和眼部的闭合程度（</a:t>
            </a:r>
            <a:r>
              <a:rPr lang="en-US" altLang="zh-CN" dirty="0"/>
              <a:t>EAR</a:t>
            </a:r>
            <a:r>
              <a:rPr lang="zh-CN" altLang="en-US" dirty="0"/>
              <a:t>）对驾驶员进行状况监测。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0431B6B-F56C-9262-7ECF-28E7908B0C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134" y="152402"/>
            <a:ext cx="4292856" cy="648988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4D10090-3458-D2AC-9807-68A9726B1D4E}"/>
              </a:ext>
            </a:extLst>
          </p:cNvPr>
          <p:cNvSpPr/>
          <p:nvPr/>
        </p:nvSpPr>
        <p:spPr>
          <a:xfrm>
            <a:off x="120300" y="4275248"/>
            <a:ext cx="6648635" cy="1928963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PA-任意多边形 32">
            <a:extLst>
              <a:ext uri="{FF2B5EF4-FFF2-40B4-BE49-F238E27FC236}">
                <a16:creationId xmlns:a16="http://schemas.microsoft.com/office/drawing/2014/main" id="{257FB247-F604-F5AB-3F05-64D0F0573816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13006" y="4240637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4FEAA978-B85D-F6FC-A77A-1B1D2386FA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6D36F0E0-12E8-4430-621A-6A51CC0D940B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460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5 -0.04583 L -1.875E-6 0.00023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945DDFD9-95BC-464A-9409-ECE9FDF8137B}"/>
              </a:ext>
            </a:extLst>
          </p:cNvPr>
          <p:cNvGrpSpPr/>
          <p:nvPr/>
        </p:nvGrpSpPr>
        <p:grpSpPr>
          <a:xfrm>
            <a:off x="-188686" y="297905"/>
            <a:ext cx="12569372" cy="6773188"/>
            <a:chOff x="-188686" y="297905"/>
            <a:chExt cx="12569372" cy="6773188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6DC169EE-74D7-48AA-97FB-B3934957AC44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15">
              <a:extLst>
                <a:ext uri="{FF2B5EF4-FFF2-40B4-BE49-F238E27FC236}">
                  <a16:creationId xmlns:a16="http://schemas.microsoft.com/office/drawing/2014/main" id="{4D0A68A9-D034-4554-95A4-F99D4702B01C}"/>
                </a:ext>
              </a:extLst>
            </p:cNvPr>
            <p:cNvSpPr txBox="1"/>
            <p:nvPr/>
          </p:nvSpPr>
          <p:spPr>
            <a:xfrm>
              <a:off x="1338579" y="297905"/>
              <a:ext cx="15671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" panose="020B0500000000000000" pitchFamily="34" charset="-122"/>
                </a:rPr>
                <a:t>产品介绍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93230F25-EF6E-49B3-A3B8-0A813A0F1119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3ED60D4B-32C1-46C3-B518-9FA9C24D7C29}"/>
              </a:ext>
            </a:extLst>
          </p:cNvPr>
          <p:cNvSpPr/>
          <p:nvPr/>
        </p:nvSpPr>
        <p:spPr bwMode="auto">
          <a:xfrm>
            <a:off x="7440605" y="1484424"/>
            <a:ext cx="3883538" cy="420871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9" name="PA-文本框 9">
            <a:extLst>
              <a:ext uri="{FF2B5EF4-FFF2-40B4-BE49-F238E27FC236}">
                <a16:creationId xmlns:a16="http://schemas.microsoft.com/office/drawing/2014/main" id="{DF321FA2-C25F-4A5C-885C-14F5223E76B3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724699" y="4809402"/>
            <a:ext cx="6392169" cy="158440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143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        通过一幅面部图像来获得头部的姿态角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.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在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3D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空间中，表示物体的旋转可以由三个欧拉角来表示：分别计算</a:t>
            </a:r>
            <a:r>
              <a:rPr lang="en-US" altLang="zh-CN" sz="2000" b="1" dirty="0">
                <a:solidFill>
                  <a:srgbClr val="92D050"/>
                </a:solidFill>
                <a:latin typeface="+mn-lt"/>
                <a:ea typeface="+mn-ea"/>
              </a:rPr>
              <a:t>Pitch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(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围绕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X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轴旋转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)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，</a:t>
            </a:r>
            <a:r>
              <a:rPr lang="en-US" altLang="zh-CN" sz="2000" b="1" dirty="0">
                <a:solidFill>
                  <a:srgbClr val="92D050"/>
                </a:solidFill>
                <a:latin typeface="+mn-lt"/>
                <a:ea typeface="+mn-ea"/>
              </a:rPr>
              <a:t>Yaw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(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围绕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Y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轴旋转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)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和</a:t>
            </a:r>
            <a:r>
              <a:rPr lang="en-US" altLang="zh-CN" sz="2000" b="1" dirty="0">
                <a:solidFill>
                  <a:srgbClr val="92D050"/>
                </a:solidFill>
                <a:latin typeface="+mn-lt"/>
                <a:ea typeface="+mn-ea"/>
              </a:rPr>
              <a:t>Roll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(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围绕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Z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轴旋转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</a:rPr>
              <a:t>)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，分别学名俯仰角、偏航角和滚转角，通俗是抬头、摇头和转头。</a:t>
            </a:r>
          </a:p>
        </p:txBody>
      </p:sp>
      <p:sp>
        <p:nvSpPr>
          <p:cNvPr id="10" name="PA-任意多边形 32">
            <a:extLst>
              <a:ext uri="{FF2B5EF4-FFF2-40B4-BE49-F238E27FC236}">
                <a16:creationId xmlns:a16="http://schemas.microsoft.com/office/drawing/2014/main" id="{D0B85ACB-C44B-4FA8-907F-62525008767D}"/>
              </a:ext>
            </a:extLst>
          </p:cNvPr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400962" y="4714502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3AC0E72-68BC-AD05-85E8-55BF097CB25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54" b="8154"/>
          <a:stretch/>
        </p:blipFill>
        <p:spPr bwMode="auto">
          <a:xfrm>
            <a:off x="1449726" y="1484424"/>
            <a:ext cx="4544674" cy="2535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9DCBC1B-6F2E-F7B9-54C0-A0CC96D133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5872" y="1090379"/>
            <a:ext cx="5076128" cy="536470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7C2AC52E-AE99-3450-5A18-7D6C767DCE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AF0BBD7D-1699-1B66-CC6E-226BB8399B95}"/>
              </a:ext>
            </a:extLst>
          </p:cNvPr>
          <p:cNvSpPr/>
          <p:nvPr/>
        </p:nvSpPr>
        <p:spPr>
          <a:xfrm>
            <a:off x="638940" y="4754514"/>
            <a:ext cx="6476932" cy="1740581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E0AFC5B-CC27-7D84-85C8-728E9C4BED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75B237B-60A9-22F2-F005-341F981AD4A7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502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5 -0.04583 L -2.91667E-6 0.00023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8000" b="-9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C4844AC-D1CE-1107-BF15-CD36B5252EB1}"/>
              </a:ext>
            </a:extLst>
          </p:cNvPr>
          <p:cNvSpPr/>
          <p:nvPr/>
        </p:nvSpPr>
        <p:spPr>
          <a:xfrm>
            <a:off x="-210207" y="-840828"/>
            <a:ext cx="12927724" cy="8839200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833D98-DE1C-1DBA-E569-A108AEA9EA68}"/>
              </a:ext>
            </a:extLst>
          </p:cNvPr>
          <p:cNvSpPr txBox="1"/>
          <p:nvPr/>
        </p:nvSpPr>
        <p:spPr>
          <a:xfrm>
            <a:off x="4467728" y="3658713"/>
            <a:ext cx="39510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92100" algn="l"/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竞争分析</a:t>
            </a:r>
            <a:endParaRPr lang="zh-CN" altLang="zh-CN" sz="5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95FFFEBA-2F7E-B322-99F4-42856B664A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56307" y="1769132"/>
            <a:ext cx="207938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18288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2860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27432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2004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9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rPr>
              <a:t>03</a:t>
            </a:r>
            <a:endParaRPr lang="zh-CN" altLang="en-US" sz="9600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55179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"/>
          <p:cNvSpPr>
            <a:spLocks noChangeArrowheads="1"/>
          </p:cNvSpPr>
          <p:nvPr/>
        </p:nvSpPr>
        <p:spPr bwMode="auto">
          <a:xfrm>
            <a:off x="4274650" y="1837134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rgbClr val="74ED8E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11" name="Freeform 1"/>
          <p:cNvSpPr>
            <a:spLocks noChangeArrowheads="1"/>
          </p:cNvSpPr>
          <p:nvPr/>
        </p:nvSpPr>
        <p:spPr bwMode="auto">
          <a:xfrm>
            <a:off x="6148519" y="1837134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12" name="Freeform 1"/>
          <p:cNvSpPr>
            <a:spLocks noChangeArrowheads="1"/>
          </p:cNvSpPr>
          <p:nvPr/>
        </p:nvSpPr>
        <p:spPr bwMode="auto">
          <a:xfrm>
            <a:off x="4274650" y="3916628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13" name="Freeform 1"/>
          <p:cNvSpPr>
            <a:spLocks noChangeArrowheads="1"/>
          </p:cNvSpPr>
          <p:nvPr/>
        </p:nvSpPr>
        <p:spPr bwMode="auto">
          <a:xfrm>
            <a:off x="6148519" y="3916628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rgbClr val="74ED8E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17" name="TextBox 1"/>
          <p:cNvSpPr txBox="1"/>
          <p:nvPr/>
        </p:nvSpPr>
        <p:spPr>
          <a:xfrm>
            <a:off x="4699000" y="2149475"/>
            <a:ext cx="969645" cy="1368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S</a:t>
            </a:r>
          </a:p>
        </p:txBody>
      </p:sp>
      <p:sp>
        <p:nvSpPr>
          <p:cNvPr id="18" name="TextBox 50"/>
          <p:cNvSpPr txBox="1"/>
          <p:nvPr/>
        </p:nvSpPr>
        <p:spPr>
          <a:xfrm>
            <a:off x="6392352" y="2149477"/>
            <a:ext cx="1284871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W</a:t>
            </a:r>
          </a:p>
        </p:txBody>
      </p:sp>
      <p:sp>
        <p:nvSpPr>
          <p:cNvPr id="19" name="TextBox 53"/>
          <p:cNvSpPr txBox="1"/>
          <p:nvPr/>
        </p:nvSpPr>
        <p:spPr>
          <a:xfrm>
            <a:off x="4703349" y="4260442"/>
            <a:ext cx="952157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O</a:t>
            </a:r>
          </a:p>
        </p:txBody>
      </p:sp>
      <p:sp>
        <p:nvSpPr>
          <p:cNvPr id="20" name="TextBox 58"/>
          <p:cNvSpPr txBox="1"/>
          <p:nvPr/>
        </p:nvSpPr>
        <p:spPr>
          <a:xfrm>
            <a:off x="6547245" y="4216423"/>
            <a:ext cx="952157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T</a:t>
            </a:r>
          </a:p>
        </p:txBody>
      </p:sp>
      <p:sp>
        <p:nvSpPr>
          <p:cNvPr id="25" name="TextBox 79"/>
          <p:cNvSpPr txBox="1"/>
          <p:nvPr/>
        </p:nvSpPr>
        <p:spPr>
          <a:xfrm>
            <a:off x="8371448" y="4300739"/>
            <a:ext cx="1005403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Semi Bold" charset="0"/>
              </a:rPr>
              <a:t>威胁</a:t>
            </a: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Montserrat Semi Bold" charset="0"/>
              </a:rPr>
              <a:t>Threats</a:t>
            </a:r>
          </a:p>
        </p:txBody>
      </p:sp>
      <p:sp>
        <p:nvSpPr>
          <p:cNvPr id="26" name="TextBox 81"/>
          <p:cNvSpPr txBox="1"/>
          <p:nvPr/>
        </p:nvSpPr>
        <p:spPr>
          <a:xfrm>
            <a:off x="8156645" y="1944136"/>
            <a:ext cx="1215974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Semi Bold" charset="0"/>
              </a:rPr>
              <a:t>劣势</a:t>
            </a:r>
            <a:endParaRPr lang="en-US" sz="3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ontserrat Semi Bold" charset="0"/>
            </a:endParaRPr>
          </a:p>
          <a:p>
            <a:pPr algn="r"/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Montserrat Semi Bold" charset="0"/>
              </a:rPr>
              <a:t>Weakness</a:t>
            </a:r>
          </a:p>
        </p:txBody>
      </p:sp>
      <p:sp>
        <p:nvSpPr>
          <p:cNvPr id="27" name="TextBox 84"/>
          <p:cNvSpPr txBox="1"/>
          <p:nvPr/>
        </p:nvSpPr>
        <p:spPr>
          <a:xfrm>
            <a:off x="954813" y="4249376"/>
            <a:ext cx="1632050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Semi Bold" charset="0"/>
              </a:rPr>
              <a:t>机会</a:t>
            </a:r>
            <a:endParaRPr lang="en-US" sz="3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ontserrat Semi Bold" charset="0"/>
            </a:endParaRPr>
          </a:p>
          <a:p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Montserrat Semi Bold" charset="0"/>
              </a:rPr>
              <a:t>Opportunities</a:t>
            </a:r>
          </a:p>
        </p:txBody>
      </p:sp>
      <p:sp>
        <p:nvSpPr>
          <p:cNvPr id="28" name="TextBox 85"/>
          <p:cNvSpPr txBox="1"/>
          <p:nvPr/>
        </p:nvSpPr>
        <p:spPr>
          <a:xfrm>
            <a:off x="875817" y="1896861"/>
            <a:ext cx="1181414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 Semi Bold" charset="0"/>
              </a:rPr>
              <a:t>优势</a:t>
            </a:r>
            <a:endParaRPr lang="en-US" sz="3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ontserrat Semi Bold" charset="0"/>
            </a:endParaRPr>
          </a:p>
          <a:p>
            <a:pPr algn="ctr"/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Montserrat Semi Bold" charset="0"/>
              </a:rPr>
              <a:t>Strengths</a:t>
            </a:r>
          </a:p>
        </p:txBody>
      </p:sp>
      <p:sp>
        <p:nvSpPr>
          <p:cNvPr id="29" name="Subtitle 2"/>
          <p:cNvSpPr txBox="1"/>
          <p:nvPr/>
        </p:nvSpPr>
        <p:spPr>
          <a:xfrm>
            <a:off x="1305856" y="2684458"/>
            <a:ext cx="2426228" cy="1189655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 panose="020B0306030504020204"/>
                <a:ea typeface="+mn-ea"/>
                <a:cs typeface="Open Sans Light" panose="020B0306030504020204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zh-CN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创意性；</a:t>
            </a:r>
            <a:endParaRPr lang="en-US" altLang="zh-CN" sz="1800" kern="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zh-CN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团队</a:t>
            </a:r>
            <a:r>
              <a:rPr lang="zh-CN" altLang="en-US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优势</a:t>
            </a:r>
            <a:r>
              <a:rPr lang="zh-CN" altLang="zh-CN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1800" kern="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技术优势；</a:t>
            </a:r>
            <a:endParaRPr lang="en-US" altLang="zh-CN" sz="2000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Subtitle 2"/>
          <p:cNvSpPr txBox="1"/>
          <p:nvPr/>
        </p:nvSpPr>
        <p:spPr>
          <a:xfrm>
            <a:off x="954813" y="4981511"/>
            <a:ext cx="3590502" cy="803268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 panose="020B0306030504020204"/>
                <a:ea typeface="+mn-ea"/>
                <a:cs typeface="Open Sans Light" panose="020B0306030504020204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zh-CN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市场需求大且广</a:t>
            </a:r>
            <a:r>
              <a:rPr lang="zh-CN" altLang="en-US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1800" kern="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zh-CN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受众</a:t>
            </a:r>
            <a:r>
              <a:rPr lang="zh-CN" altLang="en-US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多；</a:t>
            </a:r>
            <a:endParaRPr lang="en-US" altLang="zh-CN" sz="20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Subtitle 2"/>
          <p:cNvSpPr txBox="1"/>
          <p:nvPr/>
        </p:nvSpPr>
        <p:spPr>
          <a:xfrm>
            <a:off x="8764632" y="2684458"/>
            <a:ext cx="3025134" cy="803268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 panose="020B0306030504020204"/>
                <a:ea typeface="+mn-ea"/>
                <a:cs typeface="Open Sans Light" panose="020B0306030504020204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zh-CN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研究经费不足；</a:t>
            </a:r>
            <a:endParaRPr lang="en-US" altLang="zh-CN" sz="1800" kern="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zh-CN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关键技术方面有待提升</a:t>
            </a:r>
            <a:r>
              <a:rPr lang="zh-CN" altLang="en-US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0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Subtitle 2"/>
          <p:cNvSpPr txBox="1"/>
          <p:nvPr/>
        </p:nvSpPr>
        <p:spPr>
          <a:xfrm>
            <a:off x="8764632" y="5104161"/>
            <a:ext cx="2778880" cy="482026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 panose="020B0306030504020204"/>
                <a:ea typeface="+mn-ea"/>
                <a:cs typeface="Open Sans Light" panose="020B0306030504020204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800" kern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存在竞争</a:t>
            </a:r>
            <a:endParaRPr lang="zh-CN" altLang="zh-CN" sz="1800" kern="1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Freeform 1"/>
          <p:cNvSpPr>
            <a:spLocks noChangeArrowheads="1"/>
          </p:cNvSpPr>
          <p:nvPr/>
        </p:nvSpPr>
        <p:spPr bwMode="auto">
          <a:xfrm>
            <a:off x="4263220" y="1880314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rgbClr val="74ED8E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4687570" y="2192655"/>
            <a:ext cx="969645" cy="1368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S</a:t>
            </a:r>
          </a:p>
        </p:txBody>
      </p:sp>
      <p:sp>
        <p:nvSpPr>
          <p:cNvPr id="14" name="TextBox 50"/>
          <p:cNvSpPr txBox="1"/>
          <p:nvPr/>
        </p:nvSpPr>
        <p:spPr>
          <a:xfrm>
            <a:off x="6380922" y="2192657"/>
            <a:ext cx="1284871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W</a:t>
            </a:r>
          </a:p>
        </p:txBody>
      </p:sp>
      <p:sp>
        <p:nvSpPr>
          <p:cNvPr id="15" name="Freeform 1"/>
          <p:cNvSpPr>
            <a:spLocks noChangeArrowheads="1"/>
          </p:cNvSpPr>
          <p:nvPr/>
        </p:nvSpPr>
        <p:spPr bwMode="auto">
          <a:xfrm>
            <a:off x="6158044" y="1846659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16" name="TextBox 58"/>
          <p:cNvSpPr txBox="1"/>
          <p:nvPr/>
        </p:nvSpPr>
        <p:spPr>
          <a:xfrm>
            <a:off x="6556770" y="4225948"/>
            <a:ext cx="952157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T</a:t>
            </a:r>
          </a:p>
        </p:txBody>
      </p:sp>
      <p:sp>
        <p:nvSpPr>
          <p:cNvPr id="21" name="Freeform 1"/>
          <p:cNvSpPr>
            <a:spLocks noChangeArrowheads="1"/>
          </p:cNvSpPr>
          <p:nvPr/>
        </p:nvSpPr>
        <p:spPr bwMode="auto">
          <a:xfrm>
            <a:off x="4272745" y="1889839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22" name="TextBox 1"/>
          <p:cNvSpPr txBox="1"/>
          <p:nvPr/>
        </p:nvSpPr>
        <p:spPr>
          <a:xfrm>
            <a:off x="4697095" y="2202180"/>
            <a:ext cx="969645" cy="1368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S</a:t>
            </a:r>
          </a:p>
        </p:txBody>
      </p:sp>
      <p:sp>
        <p:nvSpPr>
          <p:cNvPr id="23" name="TextBox 50"/>
          <p:cNvSpPr txBox="1"/>
          <p:nvPr/>
        </p:nvSpPr>
        <p:spPr>
          <a:xfrm>
            <a:off x="6390447" y="2202182"/>
            <a:ext cx="1284871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W</a:t>
            </a:r>
          </a:p>
        </p:txBody>
      </p:sp>
      <p:sp>
        <p:nvSpPr>
          <p:cNvPr id="24" name="Freeform 1"/>
          <p:cNvSpPr>
            <a:spLocks noChangeArrowheads="1"/>
          </p:cNvSpPr>
          <p:nvPr/>
        </p:nvSpPr>
        <p:spPr bwMode="auto">
          <a:xfrm>
            <a:off x="4274650" y="3917263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34" name="Freeform 1"/>
          <p:cNvSpPr>
            <a:spLocks noChangeArrowheads="1"/>
          </p:cNvSpPr>
          <p:nvPr/>
        </p:nvSpPr>
        <p:spPr bwMode="auto">
          <a:xfrm>
            <a:off x="6148519" y="3917263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35" name="TextBox 53"/>
          <p:cNvSpPr txBox="1"/>
          <p:nvPr/>
        </p:nvSpPr>
        <p:spPr>
          <a:xfrm>
            <a:off x="4703349" y="4261077"/>
            <a:ext cx="952157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O</a:t>
            </a:r>
          </a:p>
        </p:txBody>
      </p:sp>
      <p:sp>
        <p:nvSpPr>
          <p:cNvPr id="36" name="Freeform 1"/>
          <p:cNvSpPr>
            <a:spLocks noChangeArrowheads="1"/>
          </p:cNvSpPr>
          <p:nvPr/>
        </p:nvSpPr>
        <p:spPr bwMode="auto">
          <a:xfrm>
            <a:off x="6158044" y="1847294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37" name="TextBox 58"/>
          <p:cNvSpPr txBox="1"/>
          <p:nvPr/>
        </p:nvSpPr>
        <p:spPr>
          <a:xfrm>
            <a:off x="6556770" y="4226583"/>
            <a:ext cx="952157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T</a:t>
            </a:r>
          </a:p>
        </p:txBody>
      </p:sp>
      <p:sp>
        <p:nvSpPr>
          <p:cNvPr id="38" name="Freeform 1"/>
          <p:cNvSpPr>
            <a:spLocks noChangeArrowheads="1"/>
          </p:cNvSpPr>
          <p:nvPr/>
        </p:nvSpPr>
        <p:spPr bwMode="auto">
          <a:xfrm>
            <a:off x="4258544" y="1790131"/>
            <a:ext cx="1800399" cy="2079494"/>
          </a:xfrm>
          <a:custGeom>
            <a:avLst/>
            <a:gdLst>
              <a:gd name="T0" fmla="*/ 13311 w 13312"/>
              <a:gd name="T1" fmla="*/ 11531 h 15376"/>
              <a:gd name="T2" fmla="*/ 6656 w 13312"/>
              <a:gd name="T3" fmla="*/ 15375 h 15376"/>
              <a:gd name="T4" fmla="*/ 0 w 13312"/>
              <a:gd name="T5" fmla="*/ 11531 h 15376"/>
              <a:gd name="T6" fmla="*/ 0 w 13312"/>
              <a:gd name="T7" fmla="*/ 3844 h 15376"/>
              <a:gd name="T8" fmla="*/ 6656 w 13312"/>
              <a:gd name="T9" fmla="*/ 0 h 15376"/>
              <a:gd name="T10" fmla="*/ 13311 w 13312"/>
              <a:gd name="T11" fmla="*/ 3844 h 15376"/>
              <a:gd name="T12" fmla="*/ 13311 w 13312"/>
              <a:gd name="T13" fmla="*/ 11531 h 15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12" h="15376">
                <a:moveTo>
                  <a:pt x="13311" y="11531"/>
                </a:moveTo>
                <a:lnTo>
                  <a:pt x="6656" y="15375"/>
                </a:lnTo>
                <a:lnTo>
                  <a:pt x="0" y="11531"/>
                </a:lnTo>
                <a:lnTo>
                  <a:pt x="0" y="3844"/>
                </a:lnTo>
                <a:lnTo>
                  <a:pt x="6656" y="0"/>
                </a:lnTo>
                <a:lnTo>
                  <a:pt x="13311" y="3844"/>
                </a:lnTo>
                <a:lnTo>
                  <a:pt x="13311" y="11531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39" name="TextBox 1"/>
          <p:cNvSpPr txBox="1"/>
          <p:nvPr/>
        </p:nvSpPr>
        <p:spPr>
          <a:xfrm>
            <a:off x="4697095" y="2202815"/>
            <a:ext cx="969645" cy="1368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S</a:t>
            </a:r>
          </a:p>
        </p:txBody>
      </p:sp>
      <p:sp>
        <p:nvSpPr>
          <p:cNvPr id="40" name="TextBox 50"/>
          <p:cNvSpPr txBox="1"/>
          <p:nvPr/>
        </p:nvSpPr>
        <p:spPr>
          <a:xfrm>
            <a:off x="6390447" y="2202817"/>
            <a:ext cx="1284871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300" b="1" dirty="0"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</a:rPr>
              <a:t>W</a:t>
            </a: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D25FB967-77DE-6844-FA1C-3866B2C9FB7B}"/>
              </a:ext>
            </a:extLst>
          </p:cNvPr>
          <p:cNvCxnSpPr/>
          <p:nvPr/>
        </p:nvCxnSpPr>
        <p:spPr>
          <a:xfrm>
            <a:off x="687010" y="919237"/>
            <a:ext cx="10817981" cy="0"/>
          </a:xfrm>
          <a:prstGeom prst="line">
            <a:avLst/>
          </a:prstGeom>
          <a:ln w="15875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115">
            <a:extLst>
              <a:ext uri="{FF2B5EF4-FFF2-40B4-BE49-F238E27FC236}">
                <a16:creationId xmlns:a16="http://schemas.microsoft.com/office/drawing/2014/main" id="{28451A39-8342-DAAE-8F80-411560B93C2A}"/>
              </a:ext>
            </a:extLst>
          </p:cNvPr>
          <p:cNvSpPr txBox="1"/>
          <p:nvPr/>
        </p:nvSpPr>
        <p:spPr>
          <a:xfrm>
            <a:off x="1081516" y="133182"/>
            <a:ext cx="27928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/>
            <a:r>
              <a:rPr lang="en-US" altLang="zh-CN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rPr>
              <a:t>Swot</a:t>
            </a:r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rPr>
              <a:t>分析</a:t>
            </a:r>
            <a:endParaRPr lang="en-US" altLang="zh-CN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E2DEDEFC-0891-322F-F765-D849FF7C5FC3}"/>
              </a:ext>
            </a:extLst>
          </p:cNvPr>
          <p:cNvSpPr/>
          <p:nvPr/>
        </p:nvSpPr>
        <p:spPr>
          <a:xfrm>
            <a:off x="572825" y="348745"/>
            <a:ext cx="302992" cy="302951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3765">
              <a:defRPr/>
            </a:pPr>
            <a:endParaRPr lang="zh-CN" altLang="en-US" sz="1200" kern="0">
              <a:solidFill>
                <a:sysClr val="windowText" lastClr="000000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22C6BB16-3C2C-4B28-6830-146891282C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3EB45D39-7A2C-C75C-3066-109A59C7BA17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D5624F13-7223-4CC1-AA4F-3A28AC3DE4FF}"/>
              </a:ext>
            </a:extLst>
          </p:cNvPr>
          <p:cNvGrpSpPr/>
          <p:nvPr/>
        </p:nvGrpSpPr>
        <p:grpSpPr>
          <a:xfrm>
            <a:off x="-188686" y="297905"/>
            <a:ext cx="12569372" cy="6773188"/>
            <a:chOff x="-188686" y="297905"/>
            <a:chExt cx="12569372" cy="6773188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29828A7-C145-403E-BB54-9A97212CD4D4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15">
              <a:extLst>
                <a:ext uri="{FF2B5EF4-FFF2-40B4-BE49-F238E27FC236}">
                  <a16:creationId xmlns:a16="http://schemas.microsoft.com/office/drawing/2014/main" id="{A0995E5F-0998-4ED8-BDD8-00F3A8B6231E}"/>
                </a:ext>
              </a:extLst>
            </p:cNvPr>
            <p:cNvSpPr txBox="1"/>
            <p:nvPr/>
          </p:nvSpPr>
          <p:spPr>
            <a:xfrm>
              <a:off x="1338579" y="297905"/>
              <a:ext cx="15671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400" b="1" dirty="0">
                  <a:solidFill>
                    <a:schemeClr val="accent2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竞争分析</a:t>
              </a:r>
              <a:endParaRPr lang="en-US" altLang="zh-CN" sz="2400" b="1" dirty="0">
                <a:solidFill>
                  <a:schemeClr val="accent2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51760060-2F8D-4DBE-84AA-9F4247707940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3FDB0467-7626-971B-102E-4E8A7B4AEC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88C20BF-7D8F-186F-08E4-2CF9CDE52F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083" y="124111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D6FE6C9-BA2B-08D3-8029-C917909FF6C7}"/>
              </a:ext>
            </a:extLst>
          </p:cNvPr>
          <p:cNvSpPr txBox="1"/>
          <p:nvPr/>
        </p:nvSpPr>
        <p:spPr>
          <a:xfrm>
            <a:off x="1352621" y="3919363"/>
            <a:ext cx="3542460" cy="382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沃尔沃公司驾驶员安全警告系统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A454DEE-8467-99A2-9254-4FF704C74D33}"/>
              </a:ext>
            </a:extLst>
          </p:cNvPr>
          <p:cNvSpPr txBox="1"/>
          <p:nvPr/>
        </p:nvSpPr>
        <p:spPr>
          <a:xfrm>
            <a:off x="7436005" y="3913364"/>
            <a:ext cx="3700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德系车驾驶员疲劳状态监测系统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9AAA761-65DD-3D48-81EA-10166E8AE6A5}"/>
              </a:ext>
            </a:extLst>
          </p:cNvPr>
          <p:cNvSpPr txBox="1"/>
          <p:nvPr/>
        </p:nvSpPr>
        <p:spPr>
          <a:xfrm>
            <a:off x="1726849" y="4991277"/>
            <a:ext cx="9113861" cy="880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92100" algn="just">
              <a:lnSpc>
                <a:spcPct val="150000"/>
              </a:lnSpc>
            </a:pPr>
            <a:r>
              <a:rPr lang="zh-CN" altLang="en-US" sz="1800" b="1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  <a:r>
              <a:rPr lang="en-US" altLang="zh-CN" sz="1800" kern="0" dirty="0">
                <a:effectLst/>
                <a:latin typeface="等线" panose="02010600030101010101" pitchFamily="2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而且这些装置是配备在特定品牌车上的</a:t>
            </a:r>
            <a:r>
              <a:rPr lang="zh-CN" altLang="en-US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不</a:t>
            </a:r>
            <a:r>
              <a:rPr lang="zh-CN" altLang="en-US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会</a:t>
            </a: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有人因为买辅助驾驶设备而且买一台车</a:t>
            </a:r>
            <a:endParaRPr lang="zh-CN" altLang="zh-CN" sz="14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F9B6E2E-841F-6451-ECD9-ABA82725EC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4" y="1139250"/>
            <a:ext cx="4532415" cy="27816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02FB17A-AE7F-CC39-AF66-286B099D0A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032" y="1239425"/>
            <a:ext cx="4008537" cy="258127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DB86A558-8E79-8322-DB49-12B53E70260C}"/>
              </a:ext>
            </a:extLst>
          </p:cNvPr>
          <p:cNvSpPr/>
          <p:nvPr/>
        </p:nvSpPr>
        <p:spPr>
          <a:xfrm>
            <a:off x="1055431" y="4645932"/>
            <a:ext cx="9917369" cy="1704758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PA-任意多边形 32">
            <a:extLst>
              <a:ext uri="{FF2B5EF4-FFF2-40B4-BE49-F238E27FC236}">
                <a16:creationId xmlns:a16="http://schemas.microsoft.com/office/drawing/2014/main" id="{E7059310-0D57-43DE-4E47-57ACBA23EC21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827573" y="4662227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3C366C8-AAB8-780A-1F26-2D573C115E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F8F14458-3F4F-59ED-EEF1-BF561DD5DFEA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317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5 -0.04583 L 1.04167E-6 0.00023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8000" b="-9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C4844AC-D1CE-1107-BF15-CD36B5252EB1}"/>
              </a:ext>
            </a:extLst>
          </p:cNvPr>
          <p:cNvSpPr/>
          <p:nvPr/>
        </p:nvSpPr>
        <p:spPr>
          <a:xfrm>
            <a:off x="-210207" y="-840828"/>
            <a:ext cx="12927724" cy="8839200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833D98-DE1C-1DBA-E569-A108AEA9EA68}"/>
              </a:ext>
            </a:extLst>
          </p:cNvPr>
          <p:cNvSpPr txBox="1"/>
          <p:nvPr/>
        </p:nvSpPr>
        <p:spPr>
          <a:xfrm>
            <a:off x="4467728" y="3658713"/>
            <a:ext cx="39510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92100" algn="l"/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营销策略</a:t>
            </a:r>
            <a:endParaRPr lang="zh-CN" altLang="zh-CN" sz="5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95FFFEBA-2F7E-B322-99F4-42856B664A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56307" y="1769132"/>
            <a:ext cx="207938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18288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2860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27432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2004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9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rPr>
              <a:t>04</a:t>
            </a:r>
            <a:endParaRPr lang="zh-CN" altLang="en-US" sz="9600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08121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A-任意多边形 32">
            <a:extLst>
              <a:ext uri="{FF2B5EF4-FFF2-40B4-BE49-F238E27FC236}">
                <a16:creationId xmlns:a16="http://schemas.microsoft.com/office/drawing/2014/main" id="{934F4F95-20FF-30ED-F4DE-5F60321B6F8C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-6731" y="1217716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8A7100F-0F44-F894-A1B3-893973EA2368}"/>
              </a:ext>
            </a:extLst>
          </p:cNvPr>
          <p:cNvSpPr/>
          <p:nvPr/>
        </p:nvSpPr>
        <p:spPr>
          <a:xfrm>
            <a:off x="193042" y="1281771"/>
            <a:ext cx="5138980" cy="4873695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0BE5E05-2551-450C-9CEF-859D8A7C8301}"/>
              </a:ext>
            </a:extLst>
          </p:cNvPr>
          <p:cNvGrpSpPr/>
          <p:nvPr/>
        </p:nvGrpSpPr>
        <p:grpSpPr>
          <a:xfrm>
            <a:off x="-188686" y="297905"/>
            <a:ext cx="12569372" cy="6773188"/>
            <a:chOff x="-188686" y="297905"/>
            <a:chExt cx="12569372" cy="6773188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72B1379B-0D7C-481B-97CC-E405DBE30287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15">
              <a:extLst>
                <a:ext uri="{FF2B5EF4-FFF2-40B4-BE49-F238E27FC236}">
                  <a16:creationId xmlns:a16="http://schemas.microsoft.com/office/drawing/2014/main" id="{CB1FEB98-4D7A-4FCB-BB2B-4FFD838A427F}"/>
                </a:ext>
              </a:extLst>
            </p:cNvPr>
            <p:cNvSpPr txBox="1"/>
            <p:nvPr/>
          </p:nvSpPr>
          <p:spPr>
            <a:xfrm>
              <a:off x="1338579" y="297905"/>
              <a:ext cx="15671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" panose="020B0500000000000000" pitchFamily="34" charset="-122"/>
                </a:rPr>
                <a:t>营销策略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1C021CF3-681C-4A4D-A006-F0ECEB418C83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4" name="Shape 553">
            <a:extLst>
              <a:ext uri="{FF2B5EF4-FFF2-40B4-BE49-F238E27FC236}">
                <a16:creationId xmlns:a16="http://schemas.microsoft.com/office/drawing/2014/main" id="{48DDD85F-B42A-4056-B687-37B96CF64292}"/>
              </a:ext>
            </a:extLst>
          </p:cNvPr>
          <p:cNvSpPr>
            <a:spLocks/>
          </p:cNvSpPr>
          <p:nvPr/>
        </p:nvSpPr>
        <p:spPr bwMode="auto">
          <a:xfrm>
            <a:off x="1991707" y="2625938"/>
            <a:ext cx="525848" cy="440112"/>
          </a:xfrm>
          <a:custGeom>
            <a:avLst/>
            <a:gdLst>
              <a:gd name="T0" fmla="*/ 285501 w 21600"/>
              <a:gd name="T1" fmla="*/ 3509 h 21600"/>
              <a:gd name="T2" fmla="*/ 384571 w 21600"/>
              <a:gd name="T3" fmla="*/ 37645 h 21600"/>
              <a:gd name="T4" fmla="*/ 462167 w 21600"/>
              <a:gd name="T5" fmla="*/ 118367 h 21600"/>
              <a:gd name="T6" fmla="*/ 462167 w 21600"/>
              <a:gd name="T7" fmla="*/ 230033 h 21600"/>
              <a:gd name="T8" fmla="*/ 384571 w 21600"/>
              <a:gd name="T9" fmla="*/ 310551 h 21600"/>
              <a:gd name="T10" fmla="*/ 237061 w 21600"/>
              <a:gd name="T11" fmla="*/ 348535 h 21600"/>
              <a:gd name="T12" fmla="*/ 192894 w 21600"/>
              <a:gd name="T13" fmla="*/ 345389 h 21600"/>
              <a:gd name="T14" fmla="*/ 77407 w 21600"/>
              <a:gd name="T15" fmla="*/ 395755 h 21600"/>
              <a:gd name="T16" fmla="*/ 57095 w 21600"/>
              <a:gd name="T17" fmla="*/ 394601 h 21600"/>
              <a:gd name="T18" fmla="*/ 56527 w 21600"/>
              <a:gd name="T19" fmla="*/ 381947 h 21600"/>
              <a:gd name="T20" fmla="*/ 82762 w 21600"/>
              <a:gd name="T21" fmla="*/ 348535 h 21600"/>
              <a:gd name="T22" fmla="*/ 57419 w 21600"/>
              <a:gd name="T23" fmla="*/ 287620 h 21600"/>
              <a:gd name="T24" fmla="*/ 7438 w 21600"/>
              <a:gd name="T25" fmla="*/ 217832 h 21600"/>
              <a:gd name="T26" fmla="*/ 12171 w 21600"/>
              <a:gd name="T27" fmla="*/ 118570 h 21600"/>
              <a:gd name="T28" fmla="*/ 90524 w 21600"/>
              <a:gd name="T29" fmla="*/ 37645 h 21600"/>
              <a:gd name="T30" fmla="*/ 189378 w 21600"/>
              <a:gd name="T31" fmla="*/ 3395 h 21600"/>
              <a:gd name="T32" fmla="*/ 237061 w 21600"/>
              <a:gd name="T33" fmla="*/ 48895 h 21600"/>
              <a:gd name="T34" fmla="*/ 156598 w 21600"/>
              <a:gd name="T35" fmla="*/ 61549 h 21600"/>
              <a:gd name="T36" fmla="*/ 84222 w 21600"/>
              <a:gd name="T37" fmla="*/ 101887 h 21600"/>
              <a:gd name="T38" fmla="*/ 48764 w 21600"/>
              <a:gd name="T39" fmla="*/ 174370 h 21600"/>
              <a:gd name="T40" fmla="*/ 81599 w 21600"/>
              <a:gd name="T41" fmla="*/ 243524 h 21600"/>
              <a:gd name="T42" fmla="*/ 147808 w 21600"/>
              <a:gd name="T43" fmla="*/ 286986 h 21600"/>
              <a:gd name="T44" fmla="*/ 161061 w 21600"/>
              <a:gd name="T45" fmla="*/ 308084 h 21600"/>
              <a:gd name="T46" fmla="*/ 208094 w 21600"/>
              <a:gd name="T47" fmla="*/ 297716 h 21600"/>
              <a:gd name="T48" fmla="*/ 317524 w 21600"/>
              <a:gd name="T49" fmla="*/ 286986 h 21600"/>
              <a:gd name="T50" fmla="*/ 390035 w 21600"/>
              <a:gd name="T51" fmla="*/ 246286 h 21600"/>
              <a:gd name="T52" fmla="*/ 425682 w 21600"/>
              <a:gd name="T53" fmla="*/ 174370 h 21600"/>
              <a:gd name="T54" fmla="*/ 390035 w 21600"/>
              <a:gd name="T55" fmla="*/ 101887 h 21600"/>
              <a:gd name="T56" fmla="*/ 317524 w 21600"/>
              <a:gd name="T57" fmla="*/ 61571 h 21600"/>
              <a:gd name="T58" fmla="*/ 237061 w 21600"/>
              <a:gd name="T59" fmla="*/ 48895 h 21600"/>
              <a:gd name="T60" fmla="*/ 576681 w 21600"/>
              <a:gd name="T61" fmla="*/ 309487 h 21600"/>
              <a:gd name="T62" fmla="*/ 526727 w 21600"/>
              <a:gd name="T63" fmla="*/ 379095 h 21600"/>
              <a:gd name="T64" fmla="*/ 501438 w 21600"/>
              <a:gd name="T65" fmla="*/ 440055 h 21600"/>
              <a:gd name="T66" fmla="*/ 527673 w 21600"/>
              <a:gd name="T67" fmla="*/ 473806 h 21600"/>
              <a:gd name="T68" fmla="*/ 526727 w 21600"/>
              <a:gd name="T69" fmla="*/ 486641 h 21600"/>
              <a:gd name="T70" fmla="*/ 506144 w 21600"/>
              <a:gd name="T71" fmla="*/ 487298 h 21600"/>
              <a:gd name="T72" fmla="*/ 391306 w 21600"/>
              <a:gd name="T73" fmla="*/ 436931 h 21600"/>
              <a:gd name="T74" fmla="*/ 347058 w 21600"/>
              <a:gd name="T75" fmla="*/ 440055 h 21600"/>
              <a:gd name="T76" fmla="*/ 197790 w 21600"/>
              <a:gd name="T77" fmla="*/ 400486 h 21600"/>
              <a:gd name="T78" fmla="*/ 237061 w 21600"/>
              <a:gd name="T79" fmla="*/ 397476 h 21600"/>
              <a:gd name="T80" fmla="*/ 417487 w 21600"/>
              <a:gd name="T81" fmla="*/ 348015 h 21600"/>
              <a:gd name="T82" fmla="*/ 508903 w 21600"/>
              <a:gd name="T83" fmla="*/ 244792 h 21600"/>
              <a:gd name="T84" fmla="*/ 521101 w 21600"/>
              <a:gd name="T85" fmla="*/ 148677 h 21600"/>
              <a:gd name="T86" fmla="*/ 584200 w 21600"/>
              <a:gd name="T87" fmla="*/ 265889 h 21600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1600" h="21600" extrusionOk="0">
                <a:moveTo>
                  <a:pt x="8765" y="0"/>
                </a:moveTo>
                <a:cubicBezTo>
                  <a:pt x="9365" y="0"/>
                  <a:pt x="9963" y="51"/>
                  <a:pt x="10556" y="155"/>
                </a:cubicBezTo>
                <a:cubicBezTo>
                  <a:pt x="11152" y="260"/>
                  <a:pt x="11733" y="418"/>
                  <a:pt x="12303" y="632"/>
                </a:cubicBezTo>
                <a:cubicBezTo>
                  <a:pt x="12950" y="898"/>
                  <a:pt x="13588" y="1240"/>
                  <a:pt x="14219" y="1663"/>
                </a:cubicBezTo>
                <a:cubicBezTo>
                  <a:pt x="14850" y="2087"/>
                  <a:pt x="15412" y="2598"/>
                  <a:pt x="15904" y="3199"/>
                </a:cubicBezTo>
                <a:cubicBezTo>
                  <a:pt x="16396" y="3798"/>
                  <a:pt x="16791" y="4475"/>
                  <a:pt x="17088" y="5229"/>
                </a:cubicBezTo>
                <a:cubicBezTo>
                  <a:pt x="17382" y="5989"/>
                  <a:pt x="17530" y="6813"/>
                  <a:pt x="17530" y="7703"/>
                </a:cubicBezTo>
                <a:cubicBezTo>
                  <a:pt x="17530" y="8586"/>
                  <a:pt x="17382" y="9408"/>
                  <a:pt x="17088" y="10162"/>
                </a:cubicBezTo>
                <a:cubicBezTo>
                  <a:pt x="16791" y="10921"/>
                  <a:pt x="16396" y="11596"/>
                  <a:pt x="15904" y="12186"/>
                </a:cubicBezTo>
                <a:cubicBezTo>
                  <a:pt x="15412" y="12776"/>
                  <a:pt x="14850" y="13287"/>
                  <a:pt x="14219" y="13719"/>
                </a:cubicBezTo>
                <a:cubicBezTo>
                  <a:pt x="13588" y="14152"/>
                  <a:pt x="12950" y="14499"/>
                  <a:pt x="12303" y="14758"/>
                </a:cubicBezTo>
                <a:cubicBezTo>
                  <a:pt x="11147" y="15185"/>
                  <a:pt x="9968" y="15397"/>
                  <a:pt x="8765" y="15397"/>
                </a:cubicBezTo>
                <a:cubicBezTo>
                  <a:pt x="8487" y="15397"/>
                  <a:pt x="8214" y="15382"/>
                  <a:pt x="7948" y="15354"/>
                </a:cubicBezTo>
                <a:cubicBezTo>
                  <a:pt x="7683" y="15329"/>
                  <a:pt x="7409" y="15298"/>
                  <a:pt x="7132" y="15258"/>
                </a:cubicBezTo>
                <a:cubicBezTo>
                  <a:pt x="6007" y="16294"/>
                  <a:pt x="4743" y="16995"/>
                  <a:pt x="3347" y="17353"/>
                </a:cubicBezTo>
                <a:cubicBezTo>
                  <a:pt x="3196" y="17393"/>
                  <a:pt x="3034" y="17435"/>
                  <a:pt x="2862" y="17483"/>
                </a:cubicBezTo>
                <a:cubicBezTo>
                  <a:pt x="2688" y="17534"/>
                  <a:pt x="2521" y="17559"/>
                  <a:pt x="2354" y="17559"/>
                </a:cubicBezTo>
                <a:cubicBezTo>
                  <a:pt x="2264" y="17559"/>
                  <a:pt x="2182" y="17514"/>
                  <a:pt x="2111" y="17432"/>
                </a:cubicBezTo>
                <a:cubicBezTo>
                  <a:pt x="2041" y="17342"/>
                  <a:pt x="2005" y="17238"/>
                  <a:pt x="2005" y="17110"/>
                </a:cubicBezTo>
                <a:cubicBezTo>
                  <a:pt x="2005" y="17023"/>
                  <a:pt x="2034" y="16944"/>
                  <a:pt x="2090" y="16873"/>
                </a:cubicBezTo>
                <a:cubicBezTo>
                  <a:pt x="2147" y="16808"/>
                  <a:pt x="2196" y="16746"/>
                  <a:pt x="2241" y="16693"/>
                </a:cubicBezTo>
                <a:cubicBezTo>
                  <a:pt x="2624" y="16235"/>
                  <a:pt x="2897" y="15803"/>
                  <a:pt x="3060" y="15397"/>
                </a:cubicBezTo>
                <a:cubicBezTo>
                  <a:pt x="3220" y="14987"/>
                  <a:pt x="3354" y="14465"/>
                  <a:pt x="3458" y="13813"/>
                </a:cubicBezTo>
                <a:cubicBezTo>
                  <a:pt x="2985" y="13499"/>
                  <a:pt x="2540" y="13129"/>
                  <a:pt x="2123" y="12706"/>
                </a:cubicBezTo>
                <a:cubicBezTo>
                  <a:pt x="1706" y="12279"/>
                  <a:pt x="1342" y="11811"/>
                  <a:pt x="1024" y="11300"/>
                </a:cubicBezTo>
                <a:cubicBezTo>
                  <a:pt x="711" y="10786"/>
                  <a:pt x="459" y="10229"/>
                  <a:pt x="275" y="9623"/>
                </a:cubicBezTo>
                <a:cubicBezTo>
                  <a:pt x="92" y="9021"/>
                  <a:pt x="0" y="8383"/>
                  <a:pt x="0" y="7703"/>
                </a:cubicBezTo>
                <a:cubicBezTo>
                  <a:pt x="0" y="6822"/>
                  <a:pt x="151" y="6000"/>
                  <a:pt x="450" y="5238"/>
                </a:cubicBezTo>
                <a:cubicBezTo>
                  <a:pt x="751" y="4478"/>
                  <a:pt x="1151" y="3798"/>
                  <a:pt x="1650" y="3199"/>
                </a:cubicBezTo>
                <a:cubicBezTo>
                  <a:pt x="2149" y="2598"/>
                  <a:pt x="2716" y="2087"/>
                  <a:pt x="3347" y="1663"/>
                </a:cubicBezTo>
                <a:cubicBezTo>
                  <a:pt x="3978" y="1239"/>
                  <a:pt x="4616" y="898"/>
                  <a:pt x="5261" y="632"/>
                </a:cubicBezTo>
                <a:cubicBezTo>
                  <a:pt x="5832" y="409"/>
                  <a:pt x="6412" y="249"/>
                  <a:pt x="7002" y="150"/>
                </a:cubicBezTo>
                <a:cubicBezTo>
                  <a:pt x="7591" y="48"/>
                  <a:pt x="8179" y="0"/>
                  <a:pt x="8765" y="0"/>
                </a:cubicBezTo>
                <a:moveTo>
                  <a:pt x="8765" y="2160"/>
                </a:moveTo>
                <a:cubicBezTo>
                  <a:pt x="8269" y="2160"/>
                  <a:pt x="7774" y="2202"/>
                  <a:pt x="7278" y="2282"/>
                </a:cubicBezTo>
                <a:cubicBezTo>
                  <a:pt x="6783" y="2366"/>
                  <a:pt x="6287" y="2510"/>
                  <a:pt x="5790" y="2719"/>
                </a:cubicBezTo>
                <a:cubicBezTo>
                  <a:pt x="5348" y="2877"/>
                  <a:pt x="4886" y="3112"/>
                  <a:pt x="4411" y="3419"/>
                </a:cubicBezTo>
                <a:cubicBezTo>
                  <a:pt x="3933" y="3727"/>
                  <a:pt x="3502" y="4086"/>
                  <a:pt x="3114" y="4501"/>
                </a:cubicBezTo>
                <a:cubicBezTo>
                  <a:pt x="2728" y="4916"/>
                  <a:pt x="2413" y="5390"/>
                  <a:pt x="2168" y="5927"/>
                </a:cubicBezTo>
                <a:cubicBezTo>
                  <a:pt x="1925" y="6463"/>
                  <a:pt x="1803" y="7056"/>
                  <a:pt x="1803" y="7703"/>
                </a:cubicBezTo>
                <a:cubicBezTo>
                  <a:pt x="1803" y="8355"/>
                  <a:pt x="1916" y="8925"/>
                  <a:pt x="2147" y="9422"/>
                </a:cubicBezTo>
                <a:cubicBezTo>
                  <a:pt x="2375" y="9919"/>
                  <a:pt x="2667" y="10363"/>
                  <a:pt x="3017" y="10758"/>
                </a:cubicBezTo>
                <a:cubicBezTo>
                  <a:pt x="3373" y="11156"/>
                  <a:pt x="3764" y="11509"/>
                  <a:pt x="4197" y="11811"/>
                </a:cubicBezTo>
                <a:cubicBezTo>
                  <a:pt x="4630" y="12122"/>
                  <a:pt x="5051" y="12407"/>
                  <a:pt x="5465" y="12678"/>
                </a:cubicBezTo>
                <a:lnTo>
                  <a:pt x="5239" y="14177"/>
                </a:lnTo>
                <a:cubicBezTo>
                  <a:pt x="5486" y="14019"/>
                  <a:pt x="5724" y="13827"/>
                  <a:pt x="5955" y="13610"/>
                </a:cubicBezTo>
                <a:cubicBezTo>
                  <a:pt x="6183" y="13395"/>
                  <a:pt x="6407" y="13189"/>
                  <a:pt x="6626" y="12989"/>
                </a:cubicBezTo>
                <a:cubicBezTo>
                  <a:pt x="6979" y="13042"/>
                  <a:pt x="7334" y="13099"/>
                  <a:pt x="7694" y="13152"/>
                </a:cubicBezTo>
                <a:cubicBezTo>
                  <a:pt x="8057" y="13209"/>
                  <a:pt x="8412" y="13232"/>
                  <a:pt x="8765" y="13232"/>
                </a:cubicBezTo>
                <a:cubicBezTo>
                  <a:pt x="9780" y="13232"/>
                  <a:pt x="10771" y="13048"/>
                  <a:pt x="11740" y="12678"/>
                </a:cubicBezTo>
                <a:cubicBezTo>
                  <a:pt x="12197" y="12517"/>
                  <a:pt x="12665" y="12280"/>
                  <a:pt x="13138" y="11978"/>
                </a:cubicBezTo>
                <a:cubicBezTo>
                  <a:pt x="13609" y="11670"/>
                  <a:pt x="14040" y="11306"/>
                  <a:pt x="14421" y="10880"/>
                </a:cubicBezTo>
                <a:cubicBezTo>
                  <a:pt x="14805" y="10459"/>
                  <a:pt x="15120" y="9982"/>
                  <a:pt x="15370" y="9454"/>
                </a:cubicBezTo>
                <a:cubicBezTo>
                  <a:pt x="15617" y="8929"/>
                  <a:pt x="15739" y="8344"/>
                  <a:pt x="15739" y="7703"/>
                </a:cubicBezTo>
                <a:cubicBezTo>
                  <a:pt x="15739" y="7057"/>
                  <a:pt x="15617" y="6464"/>
                  <a:pt x="15370" y="5927"/>
                </a:cubicBezTo>
                <a:cubicBezTo>
                  <a:pt x="15120" y="5391"/>
                  <a:pt x="14805" y="4916"/>
                  <a:pt x="14421" y="4501"/>
                </a:cubicBezTo>
                <a:cubicBezTo>
                  <a:pt x="14040" y="4086"/>
                  <a:pt x="13611" y="3728"/>
                  <a:pt x="13143" y="3420"/>
                </a:cubicBezTo>
                <a:cubicBezTo>
                  <a:pt x="12675" y="3112"/>
                  <a:pt x="12206" y="2878"/>
                  <a:pt x="11740" y="2720"/>
                </a:cubicBezTo>
                <a:cubicBezTo>
                  <a:pt x="11267" y="2511"/>
                  <a:pt x="10780" y="2367"/>
                  <a:pt x="10281" y="2282"/>
                </a:cubicBezTo>
                <a:cubicBezTo>
                  <a:pt x="9782" y="2202"/>
                  <a:pt x="9278" y="2160"/>
                  <a:pt x="8765" y="2160"/>
                </a:cubicBezTo>
                <a:moveTo>
                  <a:pt x="21600" y="11746"/>
                </a:moveTo>
                <a:cubicBezTo>
                  <a:pt x="21600" y="12429"/>
                  <a:pt x="21506" y="13076"/>
                  <a:pt x="21322" y="13672"/>
                </a:cubicBezTo>
                <a:cubicBezTo>
                  <a:pt x="21139" y="14273"/>
                  <a:pt x="20889" y="14829"/>
                  <a:pt x="20574" y="15340"/>
                </a:cubicBezTo>
                <a:cubicBezTo>
                  <a:pt x="20258" y="15854"/>
                  <a:pt x="19891" y="16323"/>
                  <a:pt x="19475" y="16747"/>
                </a:cubicBezTo>
                <a:cubicBezTo>
                  <a:pt x="19058" y="17173"/>
                  <a:pt x="18613" y="17543"/>
                  <a:pt x="18140" y="17856"/>
                </a:cubicBezTo>
                <a:cubicBezTo>
                  <a:pt x="18246" y="18506"/>
                  <a:pt x="18378" y="19031"/>
                  <a:pt x="18540" y="19440"/>
                </a:cubicBezTo>
                <a:cubicBezTo>
                  <a:pt x="18703" y="19841"/>
                  <a:pt x="18973" y="20276"/>
                  <a:pt x="19357" y="20736"/>
                </a:cubicBezTo>
                <a:cubicBezTo>
                  <a:pt x="19402" y="20790"/>
                  <a:pt x="19453" y="20858"/>
                  <a:pt x="19510" y="20931"/>
                </a:cubicBezTo>
                <a:cubicBezTo>
                  <a:pt x="19566" y="21007"/>
                  <a:pt x="19592" y="21092"/>
                  <a:pt x="19592" y="21182"/>
                </a:cubicBezTo>
                <a:cubicBezTo>
                  <a:pt x="19592" y="21326"/>
                  <a:pt x="19555" y="21431"/>
                  <a:pt x="19475" y="21498"/>
                </a:cubicBezTo>
                <a:cubicBezTo>
                  <a:pt x="19397" y="21569"/>
                  <a:pt x="19305" y="21600"/>
                  <a:pt x="19199" y="21600"/>
                </a:cubicBezTo>
                <a:cubicBezTo>
                  <a:pt x="19049" y="21600"/>
                  <a:pt x="18889" y="21572"/>
                  <a:pt x="18714" y="21527"/>
                </a:cubicBezTo>
                <a:cubicBezTo>
                  <a:pt x="18543" y="21473"/>
                  <a:pt x="18387" y="21433"/>
                  <a:pt x="18253" y="21397"/>
                </a:cubicBezTo>
                <a:cubicBezTo>
                  <a:pt x="16855" y="21027"/>
                  <a:pt x="15593" y="20329"/>
                  <a:pt x="14468" y="19302"/>
                </a:cubicBezTo>
                <a:cubicBezTo>
                  <a:pt x="14191" y="19338"/>
                  <a:pt x="13917" y="19369"/>
                  <a:pt x="13652" y="19395"/>
                </a:cubicBezTo>
                <a:cubicBezTo>
                  <a:pt x="13383" y="19423"/>
                  <a:pt x="13113" y="19440"/>
                  <a:pt x="12832" y="19440"/>
                </a:cubicBezTo>
                <a:cubicBezTo>
                  <a:pt x="11865" y="19440"/>
                  <a:pt x="10909" y="19293"/>
                  <a:pt x="9973" y="19002"/>
                </a:cubicBezTo>
                <a:cubicBezTo>
                  <a:pt x="9031" y="18717"/>
                  <a:pt x="8146" y="18279"/>
                  <a:pt x="7313" y="17692"/>
                </a:cubicBezTo>
                <a:lnTo>
                  <a:pt x="7617" y="17475"/>
                </a:lnTo>
                <a:cubicBezTo>
                  <a:pt x="8000" y="17531"/>
                  <a:pt x="8382" y="17559"/>
                  <a:pt x="8765" y="17559"/>
                </a:cubicBezTo>
                <a:cubicBezTo>
                  <a:pt x="10246" y="17559"/>
                  <a:pt x="11677" y="17280"/>
                  <a:pt x="13058" y="16721"/>
                </a:cubicBezTo>
                <a:cubicBezTo>
                  <a:pt x="13892" y="16388"/>
                  <a:pt x="14685" y="15936"/>
                  <a:pt x="15436" y="15374"/>
                </a:cubicBezTo>
                <a:cubicBezTo>
                  <a:pt x="16186" y="14812"/>
                  <a:pt x="16853" y="14149"/>
                  <a:pt x="17432" y="13381"/>
                </a:cubicBezTo>
                <a:cubicBezTo>
                  <a:pt x="18008" y="12618"/>
                  <a:pt x="18470" y="11760"/>
                  <a:pt x="18816" y="10814"/>
                </a:cubicBezTo>
                <a:cubicBezTo>
                  <a:pt x="19162" y="9865"/>
                  <a:pt x="19336" y="8832"/>
                  <a:pt x="19336" y="7703"/>
                </a:cubicBezTo>
                <a:cubicBezTo>
                  <a:pt x="19336" y="7333"/>
                  <a:pt x="19312" y="6957"/>
                  <a:pt x="19267" y="6568"/>
                </a:cubicBezTo>
                <a:cubicBezTo>
                  <a:pt x="19943" y="7217"/>
                  <a:pt x="20501" y="7979"/>
                  <a:pt x="20941" y="8855"/>
                </a:cubicBezTo>
                <a:cubicBezTo>
                  <a:pt x="21379" y="9727"/>
                  <a:pt x="21600" y="10693"/>
                  <a:pt x="21600" y="11746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7147" tIns="17147" rIns="17147" bIns="17147" anchor="ctr"/>
          <a:lstStyle/>
          <a:p>
            <a:endParaRPr lang="zh-CN" altLang="en-US" sz="1440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6" name="Shape 559">
            <a:extLst>
              <a:ext uri="{FF2B5EF4-FFF2-40B4-BE49-F238E27FC236}">
                <a16:creationId xmlns:a16="http://schemas.microsoft.com/office/drawing/2014/main" id="{70C9B8DF-164D-40F4-AFCD-29A72670EB93}"/>
              </a:ext>
            </a:extLst>
          </p:cNvPr>
          <p:cNvSpPr>
            <a:spLocks/>
          </p:cNvSpPr>
          <p:nvPr/>
        </p:nvSpPr>
        <p:spPr bwMode="auto">
          <a:xfrm>
            <a:off x="3986503" y="2625939"/>
            <a:ext cx="515845" cy="431539"/>
          </a:xfrm>
          <a:custGeom>
            <a:avLst/>
            <a:gdLst>
              <a:gd name="T0" fmla="*/ 398110 w 21600"/>
              <a:gd name="T1" fmla="*/ 22617 h 21600"/>
              <a:gd name="T2" fmla="*/ 550668 w 21600"/>
              <a:gd name="T3" fmla="*/ 175878 h 21600"/>
              <a:gd name="T4" fmla="*/ 568683 w 21600"/>
              <a:gd name="T5" fmla="*/ 336219 h 21600"/>
              <a:gd name="T6" fmla="*/ 534934 w 21600"/>
              <a:gd name="T7" fmla="*/ 430661 h 21600"/>
              <a:gd name="T8" fmla="*/ 488981 w 21600"/>
              <a:gd name="T9" fmla="*/ 479425 h 21600"/>
              <a:gd name="T10" fmla="*/ 66170 w 21600"/>
              <a:gd name="T11" fmla="*/ 470547 h 21600"/>
              <a:gd name="T12" fmla="*/ 17246 w 21600"/>
              <a:gd name="T13" fmla="*/ 384850 h 21600"/>
              <a:gd name="T14" fmla="*/ 0 w 21600"/>
              <a:gd name="T15" fmla="*/ 287588 h 21600"/>
              <a:gd name="T16" fmla="*/ 83787 w 21600"/>
              <a:gd name="T17" fmla="*/ 84476 h 21600"/>
              <a:gd name="T18" fmla="*/ 286544 w 21600"/>
              <a:gd name="T19" fmla="*/ 0 h 21600"/>
              <a:gd name="T20" fmla="*/ 108833 w 21600"/>
              <a:gd name="T21" fmla="*/ 312958 h 21600"/>
              <a:gd name="T22" fmla="*/ 108701 w 21600"/>
              <a:gd name="T23" fmla="*/ 262396 h 21600"/>
              <a:gd name="T24" fmla="*/ 58397 w 21600"/>
              <a:gd name="T25" fmla="*/ 262396 h 21600"/>
              <a:gd name="T26" fmla="*/ 58397 w 21600"/>
              <a:gd name="T27" fmla="*/ 312958 h 21600"/>
              <a:gd name="T28" fmla="*/ 142953 w 21600"/>
              <a:gd name="T29" fmla="*/ 179895 h 21600"/>
              <a:gd name="T30" fmla="*/ 179249 w 21600"/>
              <a:gd name="T31" fmla="*/ 143539 h 21600"/>
              <a:gd name="T32" fmla="*/ 142953 w 21600"/>
              <a:gd name="T33" fmla="*/ 108004 h 21600"/>
              <a:gd name="T34" fmla="*/ 107295 w 21600"/>
              <a:gd name="T35" fmla="*/ 143539 h 21600"/>
              <a:gd name="T36" fmla="*/ 142953 w 21600"/>
              <a:gd name="T37" fmla="*/ 179895 h 21600"/>
              <a:gd name="T38" fmla="*/ 322972 w 21600"/>
              <a:gd name="T39" fmla="*/ 317242 h 21600"/>
              <a:gd name="T40" fmla="*/ 341252 w 21600"/>
              <a:gd name="T41" fmla="*/ 253141 h 21600"/>
              <a:gd name="T42" fmla="*/ 357410 w 21600"/>
              <a:gd name="T43" fmla="*/ 192436 h 21600"/>
              <a:gd name="T44" fmla="*/ 354996 w 21600"/>
              <a:gd name="T45" fmla="*/ 167066 h 21600"/>
              <a:gd name="T46" fmla="*/ 331807 w 21600"/>
              <a:gd name="T47" fmla="*/ 165535 h 21600"/>
              <a:gd name="T48" fmla="*/ 284050 w 21600"/>
              <a:gd name="T49" fmla="*/ 324011 h 21600"/>
              <a:gd name="T50" fmla="*/ 243111 w 21600"/>
              <a:gd name="T51" fmla="*/ 342234 h 21600"/>
              <a:gd name="T52" fmla="*/ 226502 w 21600"/>
              <a:gd name="T53" fmla="*/ 383629 h 21600"/>
              <a:gd name="T54" fmla="*/ 286544 w 21600"/>
              <a:gd name="T55" fmla="*/ 443646 h 21600"/>
              <a:gd name="T56" fmla="*/ 346585 w 21600"/>
              <a:gd name="T57" fmla="*/ 383629 h 21600"/>
              <a:gd name="T58" fmla="*/ 318249 w 21600"/>
              <a:gd name="T59" fmla="*/ 334110 h 21600"/>
              <a:gd name="T60" fmla="*/ 261259 w 21600"/>
              <a:gd name="T61" fmla="*/ 58730 h 21600"/>
              <a:gd name="T62" fmla="*/ 261259 w 21600"/>
              <a:gd name="T63" fmla="*/ 109358 h 21600"/>
              <a:gd name="T64" fmla="*/ 311828 w 21600"/>
              <a:gd name="T65" fmla="*/ 109358 h 21600"/>
              <a:gd name="T66" fmla="*/ 311828 w 21600"/>
              <a:gd name="T67" fmla="*/ 58730 h 21600"/>
              <a:gd name="T68" fmla="*/ 393838 w 21600"/>
              <a:gd name="T69" fmla="*/ 143539 h 21600"/>
              <a:gd name="T70" fmla="*/ 430134 w 21600"/>
              <a:gd name="T71" fmla="*/ 179252 h 21600"/>
              <a:gd name="T72" fmla="*/ 465792 w 21600"/>
              <a:gd name="T73" fmla="*/ 143539 h 21600"/>
              <a:gd name="T74" fmla="*/ 430134 w 21600"/>
              <a:gd name="T75" fmla="*/ 108004 h 21600"/>
              <a:gd name="T76" fmla="*/ 393838 w 21600"/>
              <a:gd name="T77" fmla="*/ 143539 h 21600"/>
              <a:gd name="T78" fmla="*/ 514690 w 21600"/>
              <a:gd name="T79" fmla="*/ 312958 h 21600"/>
              <a:gd name="T80" fmla="*/ 514690 w 21600"/>
              <a:gd name="T81" fmla="*/ 262396 h 21600"/>
              <a:gd name="T82" fmla="*/ 464254 w 21600"/>
              <a:gd name="T83" fmla="*/ 262396 h 21600"/>
              <a:gd name="T84" fmla="*/ 464254 w 21600"/>
              <a:gd name="T85" fmla="*/ 312958 h 21600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2293" y="0"/>
                  <a:pt x="13697" y="343"/>
                  <a:pt x="15005" y="1019"/>
                </a:cubicBezTo>
                <a:cubicBezTo>
                  <a:pt x="16315" y="1699"/>
                  <a:pt x="17460" y="2629"/>
                  <a:pt x="18442" y="3806"/>
                </a:cubicBezTo>
                <a:cubicBezTo>
                  <a:pt x="19421" y="4981"/>
                  <a:pt x="20194" y="6355"/>
                  <a:pt x="20755" y="7924"/>
                </a:cubicBezTo>
                <a:cubicBezTo>
                  <a:pt x="21319" y="9499"/>
                  <a:pt x="21600" y="11174"/>
                  <a:pt x="21600" y="12957"/>
                </a:cubicBezTo>
                <a:cubicBezTo>
                  <a:pt x="21600" y="13674"/>
                  <a:pt x="21545" y="14402"/>
                  <a:pt x="21434" y="15148"/>
                </a:cubicBezTo>
                <a:cubicBezTo>
                  <a:pt x="21322" y="15893"/>
                  <a:pt x="21161" y="16625"/>
                  <a:pt x="20952" y="17339"/>
                </a:cubicBezTo>
                <a:cubicBezTo>
                  <a:pt x="20741" y="18059"/>
                  <a:pt x="20477" y="18744"/>
                  <a:pt x="20162" y="19403"/>
                </a:cubicBezTo>
                <a:cubicBezTo>
                  <a:pt x="19850" y="20057"/>
                  <a:pt x="19498" y="20656"/>
                  <a:pt x="19106" y="21200"/>
                </a:cubicBezTo>
                <a:cubicBezTo>
                  <a:pt x="18931" y="21468"/>
                  <a:pt x="18703" y="21600"/>
                  <a:pt x="18430" y="21600"/>
                </a:cubicBezTo>
                <a:lnTo>
                  <a:pt x="3170" y="21600"/>
                </a:lnTo>
                <a:cubicBezTo>
                  <a:pt x="2887" y="21600"/>
                  <a:pt x="2662" y="21467"/>
                  <a:pt x="2494" y="21200"/>
                </a:cubicBezTo>
                <a:cubicBezTo>
                  <a:pt x="2088" y="20656"/>
                  <a:pt x="1730" y="20057"/>
                  <a:pt x="1426" y="19403"/>
                </a:cubicBezTo>
                <a:cubicBezTo>
                  <a:pt x="1118" y="18744"/>
                  <a:pt x="859" y="18059"/>
                  <a:pt x="650" y="17339"/>
                </a:cubicBezTo>
                <a:cubicBezTo>
                  <a:pt x="439" y="16625"/>
                  <a:pt x="278" y="15893"/>
                  <a:pt x="166" y="15148"/>
                </a:cubicBezTo>
                <a:cubicBezTo>
                  <a:pt x="55" y="14402"/>
                  <a:pt x="0" y="13673"/>
                  <a:pt x="0" y="12957"/>
                </a:cubicBezTo>
                <a:cubicBezTo>
                  <a:pt x="0" y="11163"/>
                  <a:pt x="281" y="9487"/>
                  <a:pt x="845" y="7918"/>
                </a:cubicBezTo>
                <a:cubicBezTo>
                  <a:pt x="1406" y="6354"/>
                  <a:pt x="2179" y="4981"/>
                  <a:pt x="3158" y="3806"/>
                </a:cubicBezTo>
                <a:cubicBezTo>
                  <a:pt x="4140" y="2629"/>
                  <a:pt x="5285" y="1699"/>
                  <a:pt x="6595" y="1019"/>
                </a:cubicBezTo>
                <a:cubicBezTo>
                  <a:pt x="7903" y="343"/>
                  <a:pt x="9305" y="0"/>
                  <a:pt x="10800" y="0"/>
                </a:cubicBezTo>
                <a:moveTo>
                  <a:pt x="3149" y="14572"/>
                </a:moveTo>
                <a:cubicBezTo>
                  <a:pt x="3523" y="14572"/>
                  <a:pt x="3842" y="14414"/>
                  <a:pt x="4102" y="14100"/>
                </a:cubicBezTo>
                <a:cubicBezTo>
                  <a:pt x="4361" y="13792"/>
                  <a:pt x="4493" y="13409"/>
                  <a:pt x="4493" y="12957"/>
                </a:cubicBezTo>
                <a:cubicBezTo>
                  <a:pt x="4493" y="12508"/>
                  <a:pt x="4361" y="12128"/>
                  <a:pt x="4097" y="11822"/>
                </a:cubicBezTo>
                <a:cubicBezTo>
                  <a:pt x="3833" y="11512"/>
                  <a:pt x="3516" y="11359"/>
                  <a:pt x="3149" y="11359"/>
                </a:cubicBezTo>
                <a:cubicBezTo>
                  <a:pt x="2772" y="11359"/>
                  <a:pt x="2455" y="11511"/>
                  <a:pt x="2201" y="11822"/>
                </a:cubicBezTo>
                <a:cubicBezTo>
                  <a:pt x="1944" y="12128"/>
                  <a:pt x="1814" y="12508"/>
                  <a:pt x="1814" y="12957"/>
                </a:cubicBezTo>
                <a:cubicBezTo>
                  <a:pt x="1814" y="13409"/>
                  <a:pt x="1944" y="13792"/>
                  <a:pt x="2201" y="14100"/>
                </a:cubicBezTo>
                <a:cubicBezTo>
                  <a:pt x="2455" y="14414"/>
                  <a:pt x="2772" y="14572"/>
                  <a:pt x="3149" y="14572"/>
                </a:cubicBezTo>
                <a:moveTo>
                  <a:pt x="5388" y="8105"/>
                </a:moveTo>
                <a:cubicBezTo>
                  <a:pt x="5762" y="8105"/>
                  <a:pt x="6086" y="7944"/>
                  <a:pt x="6353" y="7621"/>
                </a:cubicBezTo>
                <a:cubicBezTo>
                  <a:pt x="6622" y="7302"/>
                  <a:pt x="6756" y="6916"/>
                  <a:pt x="6756" y="6467"/>
                </a:cubicBezTo>
                <a:cubicBezTo>
                  <a:pt x="6756" y="6015"/>
                  <a:pt x="6622" y="5635"/>
                  <a:pt x="6353" y="5327"/>
                </a:cubicBezTo>
                <a:cubicBezTo>
                  <a:pt x="6086" y="5021"/>
                  <a:pt x="5762" y="4866"/>
                  <a:pt x="5388" y="4866"/>
                </a:cubicBezTo>
                <a:cubicBezTo>
                  <a:pt x="5028" y="4866"/>
                  <a:pt x="4714" y="5021"/>
                  <a:pt x="4447" y="5327"/>
                </a:cubicBezTo>
                <a:cubicBezTo>
                  <a:pt x="4178" y="5635"/>
                  <a:pt x="4044" y="6015"/>
                  <a:pt x="4044" y="6467"/>
                </a:cubicBezTo>
                <a:cubicBezTo>
                  <a:pt x="4044" y="6916"/>
                  <a:pt x="4178" y="7302"/>
                  <a:pt x="4447" y="7621"/>
                </a:cubicBezTo>
                <a:cubicBezTo>
                  <a:pt x="4714" y="7944"/>
                  <a:pt x="5028" y="8105"/>
                  <a:pt x="5388" y="8105"/>
                </a:cubicBezTo>
                <a:moveTo>
                  <a:pt x="11995" y="15053"/>
                </a:moveTo>
                <a:cubicBezTo>
                  <a:pt x="12026" y="14923"/>
                  <a:pt x="12084" y="14673"/>
                  <a:pt x="12173" y="14293"/>
                </a:cubicBezTo>
                <a:cubicBezTo>
                  <a:pt x="12262" y="13918"/>
                  <a:pt x="12365" y="13478"/>
                  <a:pt x="12482" y="12977"/>
                </a:cubicBezTo>
                <a:cubicBezTo>
                  <a:pt x="12600" y="12476"/>
                  <a:pt x="12727" y="11955"/>
                  <a:pt x="12862" y="11405"/>
                </a:cubicBezTo>
                <a:cubicBezTo>
                  <a:pt x="12996" y="10861"/>
                  <a:pt x="13114" y="10351"/>
                  <a:pt x="13212" y="9882"/>
                </a:cubicBezTo>
                <a:cubicBezTo>
                  <a:pt x="13313" y="9415"/>
                  <a:pt x="13399" y="9009"/>
                  <a:pt x="13471" y="8670"/>
                </a:cubicBezTo>
                <a:cubicBezTo>
                  <a:pt x="13543" y="8330"/>
                  <a:pt x="13579" y="8131"/>
                  <a:pt x="13579" y="8076"/>
                </a:cubicBezTo>
                <a:cubicBezTo>
                  <a:pt x="13579" y="7869"/>
                  <a:pt x="13512" y="7682"/>
                  <a:pt x="13380" y="7527"/>
                </a:cubicBezTo>
                <a:cubicBezTo>
                  <a:pt x="13246" y="7371"/>
                  <a:pt x="13090" y="7293"/>
                  <a:pt x="12914" y="7293"/>
                </a:cubicBezTo>
                <a:cubicBezTo>
                  <a:pt x="12761" y="7293"/>
                  <a:pt x="12624" y="7345"/>
                  <a:pt x="12506" y="7458"/>
                </a:cubicBezTo>
                <a:cubicBezTo>
                  <a:pt x="12386" y="7567"/>
                  <a:pt x="12305" y="7711"/>
                  <a:pt x="12259" y="7886"/>
                </a:cubicBezTo>
                <a:lnTo>
                  <a:pt x="10706" y="14598"/>
                </a:lnTo>
                <a:cubicBezTo>
                  <a:pt x="10409" y="14618"/>
                  <a:pt x="10126" y="14696"/>
                  <a:pt x="9857" y="14840"/>
                </a:cubicBezTo>
                <a:cubicBezTo>
                  <a:pt x="9590" y="14984"/>
                  <a:pt x="9358" y="15174"/>
                  <a:pt x="9163" y="15419"/>
                </a:cubicBezTo>
                <a:cubicBezTo>
                  <a:pt x="8966" y="15663"/>
                  <a:pt x="8813" y="15945"/>
                  <a:pt x="8702" y="16265"/>
                </a:cubicBezTo>
                <a:cubicBezTo>
                  <a:pt x="8592" y="16588"/>
                  <a:pt x="8537" y="16927"/>
                  <a:pt x="8537" y="17284"/>
                </a:cubicBezTo>
                <a:cubicBezTo>
                  <a:pt x="8537" y="18039"/>
                  <a:pt x="8755" y="18678"/>
                  <a:pt x="9197" y="19199"/>
                </a:cubicBezTo>
                <a:cubicBezTo>
                  <a:pt x="9638" y="19726"/>
                  <a:pt x="10171" y="19988"/>
                  <a:pt x="10800" y="19988"/>
                </a:cubicBezTo>
                <a:cubicBezTo>
                  <a:pt x="11429" y="19988"/>
                  <a:pt x="11962" y="19726"/>
                  <a:pt x="12403" y="19199"/>
                </a:cubicBezTo>
                <a:cubicBezTo>
                  <a:pt x="12842" y="18678"/>
                  <a:pt x="13063" y="18039"/>
                  <a:pt x="13063" y="17284"/>
                </a:cubicBezTo>
                <a:cubicBezTo>
                  <a:pt x="13063" y="16835"/>
                  <a:pt x="12962" y="16418"/>
                  <a:pt x="12763" y="16032"/>
                </a:cubicBezTo>
                <a:cubicBezTo>
                  <a:pt x="12564" y="15646"/>
                  <a:pt x="12307" y="15321"/>
                  <a:pt x="11995" y="15053"/>
                </a:cubicBezTo>
                <a:moveTo>
                  <a:pt x="10800" y="2177"/>
                </a:moveTo>
                <a:cubicBezTo>
                  <a:pt x="10426" y="2177"/>
                  <a:pt x="10106" y="2335"/>
                  <a:pt x="9847" y="2646"/>
                </a:cubicBezTo>
                <a:cubicBezTo>
                  <a:pt x="9586" y="2960"/>
                  <a:pt x="9456" y="3343"/>
                  <a:pt x="9456" y="3792"/>
                </a:cubicBezTo>
                <a:cubicBezTo>
                  <a:pt x="9456" y="4241"/>
                  <a:pt x="9586" y="4621"/>
                  <a:pt x="9847" y="4927"/>
                </a:cubicBezTo>
                <a:cubicBezTo>
                  <a:pt x="10106" y="5237"/>
                  <a:pt x="10426" y="5390"/>
                  <a:pt x="10800" y="5390"/>
                </a:cubicBezTo>
                <a:cubicBezTo>
                  <a:pt x="11174" y="5390"/>
                  <a:pt x="11494" y="5238"/>
                  <a:pt x="11753" y="4927"/>
                </a:cubicBezTo>
                <a:cubicBezTo>
                  <a:pt x="12014" y="4621"/>
                  <a:pt x="12144" y="4241"/>
                  <a:pt x="12144" y="3792"/>
                </a:cubicBezTo>
                <a:cubicBezTo>
                  <a:pt x="12144" y="3343"/>
                  <a:pt x="12014" y="2960"/>
                  <a:pt x="11753" y="2646"/>
                </a:cubicBezTo>
                <a:cubicBezTo>
                  <a:pt x="11494" y="2335"/>
                  <a:pt x="11174" y="2177"/>
                  <a:pt x="10800" y="2177"/>
                </a:cubicBezTo>
                <a:moveTo>
                  <a:pt x="14844" y="6467"/>
                </a:moveTo>
                <a:cubicBezTo>
                  <a:pt x="14844" y="6916"/>
                  <a:pt x="14978" y="7299"/>
                  <a:pt x="15247" y="7610"/>
                </a:cubicBezTo>
                <a:cubicBezTo>
                  <a:pt x="15514" y="7921"/>
                  <a:pt x="15835" y="8076"/>
                  <a:pt x="16212" y="8076"/>
                </a:cubicBezTo>
                <a:cubicBezTo>
                  <a:pt x="16586" y="8076"/>
                  <a:pt x="16903" y="7921"/>
                  <a:pt x="17165" y="7610"/>
                </a:cubicBezTo>
                <a:cubicBezTo>
                  <a:pt x="17426" y="7299"/>
                  <a:pt x="17556" y="6916"/>
                  <a:pt x="17556" y="6467"/>
                </a:cubicBezTo>
                <a:cubicBezTo>
                  <a:pt x="17556" y="6015"/>
                  <a:pt x="17426" y="5635"/>
                  <a:pt x="17165" y="5327"/>
                </a:cubicBezTo>
                <a:cubicBezTo>
                  <a:pt x="16903" y="5021"/>
                  <a:pt x="16586" y="4866"/>
                  <a:pt x="16212" y="4866"/>
                </a:cubicBezTo>
                <a:cubicBezTo>
                  <a:pt x="15835" y="4866"/>
                  <a:pt x="15514" y="5022"/>
                  <a:pt x="15247" y="5327"/>
                </a:cubicBezTo>
                <a:cubicBezTo>
                  <a:pt x="14978" y="5635"/>
                  <a:pt x="14844" y="6015"/>
                  <a:pt x="14844" y="6467"/>
                </a:cubicBezTo>
                <a:moveTo>
                  <a:pt x="18451" y="14572"/>
                </a:moveTo>
                <a:cubicBezTo>
                  <a:pt x="18828" y="14572"/>
                  <a:pt x="19142" y="14414"/>
                  <a:pt x="19399" y="14100"/>
                </a:cubicBezTo>
                <a:cubicBezTo>
                  <a:pt x="19656" y="13792"/>
                  <a:pt x="19786" y="13409"/>
                  <a:pt x="19786" y="12957"/>
                </a:cubicBezTo>
                <a:cubicBezTo>
                  <a:pt x="19786" y="12508"/>
                  <a:pt x="19656" y="12128"/>
                  <a:pt x="19399" y="11822"/>
                </a:cubicBezTo>
                <a:cubicBezTo>
                  <a:pt x="19142" y="11512"/>
                  <a:pt x="18828" y="11359"/>
                  <a:pt x="18451" y="11359"/>
                </a:cubicBezTo>
                <a:cubicBezTo>
                  <a:pt x="18077" y="11359"/>
                  <a:pt x="17758" y="11511"/>
                  <a:pt x="17498" y="11822"/>
                </a:cubicBezTo>
                <a:cubicBezTo>
                  <a:pt x="17237" y="12128"/>
                  <a:pt x="17107" y="12508"/>
                  <a:pt x="17107" y="12957"/>
                </a:cubicBezTo>
                <a:cubicBezTo>
                  <a:pt x="17107" y="13409"/>
                  <a:pt x="17237" y="13792"/>
                  <a:pt x="17498" y="14100"/>
                </a:cubicBezTo>
                <a:cubicBezTo>
                  <a:pt x="17758" y="14414"/>
                  <a:pt x="18077" y="14572"/>
                  <a:pt x="18451" y="14572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7147" tIns="17147" rIns="17147" bIns="17147" anchor="ctr"/>
          <a:lstStyle/>
          <a:p>
            <a:endParaRPr lang="zh-CN" altLang="en-US" sz="1440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14B0A24B-F27C-440A-8675-DC312C59CEAF}"/>
              </a:ext>
            </a:extLst>
          </p:cNvPr>
          <p:cNvSpPr txBox="1"/>
          <p:nvPr/>
        </p:nvSpPr>
        <p:spPr>
          <a:xfrm>
            <a:off x="193041" y="1431415"/>
            <a:ext cx="6888480" cy="45576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143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zh-CN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本项目产品采用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4P+3R</a:t>
            </a:r>
            <a:r>
              <a:rPr lang="zh-CN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全方位市场营销策略</a:t>
            </a:r>
          </a:p>
        </p:txBody>
      </p:sp>
      <p:pic>
        <p:nvPicPr>
          <p:cNvPr id="20" name="图片 19" descr="9GC@POJ`CVUFN$($GOQP$_4">
            <a:extLst>
              <a:ext uri="{FF2B5EF4-FFF2-40B4-BE49-F238E27FC236}">
                <a16:creationId xmlns:a16="http://schemas.microsoft.com/office/drawing/2014/main" id="{4975D1B9-3480-C747-99DF-BBC3C8F1F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097" y="1382572"/>
            <a:ext cx="6289041" cy="4772897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6AB4262-EF8E-74EB-7BB3-1E2FDFE2E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F4D487D-0B2C-4FB3-7B6C-951E35A3CDCA}"/>
              </a:ext>
            </a:extLst>
          </p:cNvPr>
          <p:cNvSpPr txBox="1"/>
          <p:nvPr/>
        </p:nvSpPr>
        <p:spPr>
          <a:xfrm>
            <a:off x="376862" y="2128497"/>
            <a:ext cx="62890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1200"/>
              </a:spcAft>
              <a:buFont typeface="+mj-lt"/>
              <a:buAutoNum type="arabicPeriod"/>
              <a:tabLst>
                <a:tab pos="19812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Product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方便、高效、灵活的产品 </a:t>
            </a:r>
            <a:endParaRPr lang="zh-CN" altLang="zh-CN" sz="16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1200"/>
              </a:spcAft>
              <a:buFont typeface="+mj-lt"/>
              <a:buAutoNum type="arabicPeriod"/>
              <a:tabLst>
                <a:tab pos="19812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Price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面向用户的、有市场竞争力的价格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</a:t>
            </a:r>
            <a:endParaRPr lang="zh-CN" altLang="zh-CN" sz="16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1200"/>
              </a:spcAft>
              <a:buFont typeface="+mj-lt"/>
              <a:buAutoNum type="arabicPeriod"/>
              <a:tabLst>
                <a:tab pos="19812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Place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多层次、快速到达客户的立体渠道 </a:t>
            </a:r>
            <a:endParaRPr lang="zh-CN" altLang="zh-CN" sz="16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1200"/>
              </a:spcAft>
              <a:buFont typeface="+mj-lt"/>
              <a:buAutoNum type="arabicPeriod"/>
              <a:tabLst>
                <a:tab pos="19812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Promotion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广泛、创意的促销方式 </a:t>
            </a:r>
            <a:endParaRPr lang="zh-CN" altLang="zh-CN" sz="16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1200"/>
              </a:spcAft>
              <a:buFont typeface="+mj-lt"/>
              <a:buAutoNum type="arabicPeriod"/>
              <a:tabLst>
                <a:tab pos="19812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Retention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长期、稳定的客户保留</a:t>
            </a: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endParaRPr lang="zh-CN" altLang="zh-CN" sz="16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1200"/>
              </a:spcAft>
              <a:buFont typeface="+mj-lt"/>
              <a:buAutoNum type="arabicPeriod"/>
              <a:tabLst>
                <a:tab pos="19812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Related Sales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zh-CN" sz="1800" b="1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低推销、高利润的相关销售 </a:t>
            </a:r>
            <a:endParaRPr lang="zh-CN" altLang="zh-CN" sz="16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7.   Referrals</a:t>
            </a:r>
            <a:r>
              <a:rPr lang="zh-CN" altLang="en-US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zh-CN" sz="1800" b="1" dirty="0">
                <a:solidFill>
                  <a:srgbClr val="00000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更可信、更有效的客户推荐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7A517937-C743-C85A-6998-B2B65845F2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39DEB557-61EB-BFD4-6EE1-04EE0AF500ED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7582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5 -0.04584 L 6.25E-7 0.00023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4" grpId="0" animBg="1"/>
      <p:bldP spid="6" grpId="0" animBg="1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BE00EFC5-ABE0-4E07-862A-7E266D074F10}"/>
              </a:ext>
            </a:extLst>
          </p:cNvPr>
          <p:cNvGrpSpPr/>
          <p:nvPr/>
        </p:nvGrpSpPr>
        <p:grpSpPr>
          <a:xfrm>
            <a:off x="-188686" y="297905"/>
            <a:ext cx="12569372" cy="6773188"/>
            <a:chOff x="-188686" y="297905"/>
            <a:chExt cx="12569372" cy="6773188"/>
          </a:xfrm>
        </p:grpSpPr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7A1F2BFB-0140-4C32-B128-CE777023D46B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115">
              <a:extLst>
                <a:ext uri="{FF2B5EF4-FFF2-40B4-BE49-F238E27FC236}">
                  <a16:creationId xmlns:a16="http://schemas.microsoft.com/office/drawing/2014/main" id="{EC472C74-6C63-45C0-B42D-E73BDA6DAF95}"/>
                </a:ext>
              </a:extLst>
            </p:cNvPr>
            <p:cNvSpPr txBox="1"/>
            <p:nvPr/>
          </p:nvSpPr>
          <p:spPr>
            <a:xfrm>
              <a:off x="1338579" y="297905"/>
              <a:ext cx="15671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" panose="020B0500000000000000" pitchFamily="34" charset="-122"/>
                </a:rPr>
                <a:t>营销策略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8B41CDC2-28EE-431A-9809-C371637C8F78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2" name="iş1íde">
            <a:extLst>
              <a:ext uri="{FF2B5EF4-FFF2-40B4-BE49-F238E27FC236}">
                <a16:creationId xmlns:a16="http://schemas.microsoft.com/office/drawing/2014/main" id="{DB83C558-22F2-4C87-BFA1-59BFE583D7A1}"/>
              </a:ext>
            </a:extLst>
          </p:cNvPr>
          <p:cNvSpPr/>
          <p:nvPr/>
        </p:nvSpPr>
        <p:spPr>
          <a:xfrm>
            <a:off x="5635926" y="2196108"/>
            <a:ext cx="2424332" cy="2424332"/>
          </a:xfrm>
          <a:prstGeom prst="arc">
            <a:avLst/>
          </a:prstGeom>
          <a:ln>
            <a:solidFill>
              <a:schemeClr val="bg1">
                <a:lumMod val="75000"/>
              </a:schemeClr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" name="ï$lîḑé">
            <a:extLst>
              <a:ext uri="{FF2B5EF4-FFF2-40B4-BE49-F238E27FC236}">
                <a16:creationId xmlns:a16="http://schemas.microsoft.com/office/drawing/2014/main" id="{804040FB-911F-4C33-A6B3-2C0EA6653178}"/>
              </a:ext>
            </a:extLst>
          </p:cNvPr>
          <p:cNvSpPr/>
          <p:nvPr/>
        </p:nvSpPr>
        <p:spPr>
          <a:xfrm flipH="1">
            <a:off x="4111131" y="2196108"/>
            <a:ext cx="2424332" cy="2424332"/>
          </a:xfrm>
          <a:prstGeom prst="arc">
            <a:avLst/>
          </a:prstGeom>
          <a:ln>
            <a:solidFill>
              <a:schemeClr val="bg1">
                <a:lumMod val="75000"/>
              </a:schemeClr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4" name="íşḻíḑè">
            <a:extLst>
              <a:ext uri="{FF2B5EF4-FFF2-40B4-BE49-F238E27FC236}">
                <a16:creationId xmlns:a16="http://schemas.microsoft.com/office/drawing/2014/main" id="{02DD9D59-25D9-4C3D-87D8-C882FC043693}"/>
              </a:ext>
            </a:extLst>
          </p:cNvPr>
          <p:cNvSpPr/>
          <p:nvPr/>
        </p:nvSpPr>
        <p:spPr>
          <a:xfrm flipV="1">
            <a:off x="5635926" y="3527520"/>
            <a:ext cx="2424332" cy="2424332"/>
          </a:xfrm>
          <a:prstGeom prst="arc">
            <a:avLst/>
          </a:prstGeom>
          <a:ln>
            <a:solidFill>
              <a:schemeClr val="bg1">
                <a:lumMod val="75000"/>
              </a:schemeClr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5" name="îṧḷiḍe">
            <a:extLst>
              <a:ext uri="{FF2B5EF4-FFF2-40B4-BE49-F238E27FC236}">
                <a16:creationId xmlns:a16="http://schemas.microsoft.com/office/drawing/2014/main" id="{5BE8DD5B-CB1F-42B4-A9B1-BECC0DA3895E}"/>
              </a:ext>
            </a:extLst>
          </p:cNvPr>
          <p:cNvSpPr/>
          <p:nvPr/>
        </p:nvSpPr>
        <p:spPr>
          <a:xfrm rot="10800000">
            <a:off x="4111131" y="3527520"/>
            <a:ext cx="2424332" cy="2424332"/>
          </a:xfrm>
          <a:prstGeom prst="arc">
            <a:avLst/>
          </a:prstGeom>
          <a:ln>
            <a:solidFill>
              <a:schemeClr val="bg1">
                <a:lumMod val="75000"/>
              </a:schemeClr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A9819EC-9F5A-49FE-948F-813DF6424F3D}"/>
              </a:ext>
            </a:extLst>
          </p:cNvPr>
          <p:cNvGrpSpPr/>
          <p:nvPr/>
        </p:nvGrpSpPr>
        <p:grpSpPr>
          <a:xfrm>
            <a:off x="3975402" y="3286938"/>
            <a:ext cx="1619915" cy="1619915"/>
            <a:chOff x="3975402" y="3286938"/>
            <a:chExt cx="1619915" cy="1619915"/>
          </a:xfrm>
        </p:grpSpPr>
        <p:sp>
          <p:nvSpPr>
            <p:cNvPr id="7" name="i$ľidê">
              <a:extLst>
                <a:ext uri="{FF2B5EF4-FFF2-40B4-BE49-F238E27FC236}">
                  <a16:creationId xmlns:a16="http://schemas.microsoft.com/office/drawing/2014/main" id="{0A32A50F-7E19-40CE-84AC-55C06347AB2E}"/>
                </a:ext>
              </a:extLst>
            </p:cNvPr>
            <p:cNvSpPr/>
            <p:nvPr/>
          </p:nvSpPr>
          <p:spPr>
            <a:xfrm rot="2700000">
              <a:off x="3975402" y="3286938"/>
              <a:ext cx="1619915" cy="1619915"/>
            </a:xfrm>
            <a:prstGeom prst="roundRect">
              <a:avLst>
                <a:gd name="adj" fmla="val 849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8" name="išḻïḋê">
              <a:extLst>
                <a:ext uri="{FF2B5EF4-FFF2-40B4-BE49-F238E27FC236}">
                  <a16:creationId xmlns:a16="http://schemas.microsoft.com/office/drawing/2014/main" id="{65C64BE1-B6DB-48F2-9D63-DB2C7C3608BB}"/>
                </a:ext>
              </a:extLst>
            </p:cNvPr>
            <p:cNvSpPr/>
            <p:nvPr/>
          </p:nvSpPr>
          <p:spPr>
            <a:xfrm>
              <a:off x="4511961" y="3868252"/>
              <a:ext cx="546796" cy="453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01" y="7033"/>
                  </a:moveTo>
                  <a:lnTo>
                    <a:pt x="19167" y="7176"/>
                  </a:lnTo>
                  <a:lnTo>
                    <a:pt x="18811" y="7535"/>
                  </a:lnTo>
                  <a:lnTo>
                    <a:pt x="18514" y="7894"/>
                  </a:lnTo>
                  <a:lnTo>
                    <a:pt x="18396" y="8611"/>
                  </a:lnTo>
                  <a:lnTo>
                    <a:pt x="18514" y="9114"/>
                  </a:lnTo>
                  <a:lnTo>
                    <a:pt x="18811" y="9616"/>
                  </a:lnTo>
                  <a:lnTo>
                    <a:pt x="19167" y="9903"/>
                  </a:lnTo>
                  <a:lnTo>
                    <a:pt x="19701" y="9975"/>
                  </a:lnTo>
                  <a:lnTo>
                    <a:pt x="20116" y="9903"/>
                  </a:lnTo>
                  <a:lnTo>
                    <a:pt x="20532" y="9616"/>
                  </a:lnTo>
                  <a:lnTo>
                    <a:pt x="20769" y="9114"/>
                  </a:lnTo>
                  <a:lnTo>
                    <a:pt x="20888" y="8611"/>
                  </a:lnTo>
                  <a:lnTo>
                    <a:pt x="20769" y="7894"/>
                  </a:lnTo>
                  <a:lnTo>
                    <a:pt x="20532" y="7535"/>
                  </a:lnTo>
                  <a:lnTo>
                    <a:pt x="20116" y="7176"/>
                  </a:lnTo>
                  <a:lnTo>
                    <a:pt x="19701" y="7033"/>
                  </a:lnTo>
                  <a:close/>
                  <a:moveTo>
                    <a:pt x="2077" y="7033"/>
                  </a:moveTo>
                  <a:lnTo>
                    <a:pt x="1484" y="7176"/>
                  </a:lnTo>
                  <a:lnTo>
                    <a:pt x="890" y="7894"/>
                  </a:lnTo>
                  <a:lnTo>
                    <a:pt x="771" y="8611"/>
                  </a:lnTo>
                  <a:lnTo>
                    <a:pt x="890" y="9114"/>
                  </a:lnTo>
                  <a:lnTo>
                    <a:pt x="1187" y="9616"/>
                  </a:lnTo>
                  <a:lnTo>
                    <a:pt x="1484" y="9903"/>
                  </a:lnTo>
                  <a:lnTo>
                    <a:pt x="2077" y="9975"/>
                  </a:lnTo>
                  <a:lnTo>
                    <a:pt x="2492" y="9903"/>
                  </a:lnTo>
                  <a:lnTo>
                    <a:pt x="2908" y="9616"/>
                  </a:lnTo>
                  <a:lnTo>
                    <a:pt x="3145" y="9114"/>
                  </a:lnTo>
                  <a:lnTo>
                    <a:pt x="3204" y="8611"/>
                  </a:lnTo>
                  <a:lnTo>
                    <a:pt x="3145" y="7894"/>
                  </a:lnTo>
                  <a:lnTo>
                    <a:pt x="2908" y="7535"/>
                  </a:lnTo>
                  <a:lnTo>
                    <a:pt x="2492" y="7176"/>
                  </a:lnTo>
                  <a:lnTo>
                    <a:pt x="2077" y="7033"/>
                  </a:lnTo>
                  <a:close/>
                  <a:moveTo>
                    <a:pt x="16022" y="4306"/>
                  </a:moveTo>
                  <a:lnTo>
                    <a:pt x="15607" y="4449"/>
                  </a:lnTo>
                  <a:lnTo>
                    <a:pt x="15310" y="4521"/>
                  </a:lnTo>
                  <a:lnTo>
                    <a:pt x="14954" y="4664"/>
                  </a:lnTo>
                  <a:lnTo>
                    <a:pt x="14716" y="4951"/>
                  </a:lnTo>
                  <a:lnTo>
                    <a:pt x="14538" y="5310"/>
                  </a:lnTo>
                  <a:lnTo>
                    <a:pt x="14301" y="5741"/>
                  </a:lnTo>
                  <a:lnTo>
                    <a:pt x="14182" y="6100"/>
                  </a:lnTo>
                  <a:lnTo>
                    <a:pt x="14182" y="7033"/>
                  </a:lnTo>
                  <a:lnTo>
                    <a:pt x="14301" y="7391"/>
                  </a:lnTo>
                  <a:lnTo>
                    <a:pt x="14538" y="7822"/>
                  </a:lnTo>
                  <a:lnTo>
                    <a:pt x="14954" y="8324"/>
                  </a:lnTo>
                  <a:lnTo>
                    <a:pt x="15310" y="8611"/>
                  </a:lnTo>
                  <a:lnTo>
                    <a:pt x="15607" y="8683"/>
                  </a:lnTo>
                  <a:lnTo>
                    <a:pt x="16378" y="8683"/>
                  </a:lnTo>
                  <a:lnTo>
                    <a:pt x="16675" y="8611"/>
                  </a:lnTo>
                  <a:lnTo>
                    <a:pt x="17031" y="8324"/>
                  </a:lnTo>
                  <a:lnTo>
                    <a:pt x="17327" y="8037"/>
                  </a:lnTo>
                  <a:lnTo>
                    <a:pt x="17565" y="7822"/>
                  </a:lnTo>
                  <a:lnTo>
                    <a:pt x="17624" y="7391"/>
                  </a:lnTo>
                  <a:lnTo>
                    <a:pt x="17743" y="7033"/>
                  </a:lnTo>
                  <a:lnTo>
                    <a:pt x="17862" y="6530"/>
                  </a:lnTo>
                  <a:lnTo>
                    <a:pt x="17743" y="6100"/>
                  </a:lnTo>
                  <a:lnTo>
                    <a:pt x="17624" y="5741"/>
                  </a:lnTo>
                  <a:lnTo>
                    <a:pt x="17565" y="5310"/>
                  </a:lnTo>
                  <a:lnTo>
                    <a:pt x="17327" y="4951"/>
                  </a:lnTo>
                  <a:lnTo>
                    <a:pt x="17031" y="4664"/>
                  </a:lnTo>
                  <a:lnTo>
                    <a:pt x="16675" y="4521"/>
                  </a:lnTo>
                  <a:lnTo>
                    <a:pt x="16378" y="4449"/>
                  </a:lnTo>
                  <a:lnTo>
                    <a:pt x="16022" y="4306"/>
                  </a:lnTo>
                  <a:close/>
                  <a:moveTo>
                    <a:pt x="21600" y="17797"/>
                  </a:moveTo>
                  <a:lnTo>
                    <a:pt x="19582" y="17797"/>
                  </a:lnTo>
                  <a:lnTo>
                    <a:pt x="19582" y="12630"/>
                  </a:lnTo>
                  <a:lnTo>
                    <a:pt x="19464" y="11984"/>
                  </a:lnTo>
                  <a:lnTo>
                    <a:pt x="19048" y="10908"/>
                  </a:lnTo>
                  <a:lnTo>
                    <a:pt x="19701" y="10764"/>
                  </a:lnTo>
                  <a:lnTo>
                    <a:pt x="19998" y="10908"/>
                  </a:lnTo>
                  <a:lnTo>
                    <a:pt x="20473" y="11051"/>
                  </a:lnTo>
                  <a:lnTo>
                    <a:pt x="20769" y="11338"/>
                  </a:lnTo>
                  <a:lnTo>
                    <a:pt x="21066" y="11553"/>
                  </a:lnTo>
                  <a:lnTo>
                    <a:pt x="21303" y="11984"/>
                  </a:lnTo>
                  <a:lnTo>
                    <a:pt x="21541" y="12343"/>
                  </a:lnTo>
                  <a:lnTo>
                    <a:pt x="21600" y="12773"/>
                  </a:lnTo>
                  <a:lnTo>
                    <a:pt x="21600" y="17797"/>
                  </a:lnTo>
                  <a:close/>
                  <a:moveTo>
                    <a:pt x="5697" y="4306"/>
                  </a:moveTo>
                  <a:lnTo>
                    <a:pt x="5281" y="4449"/>
                  </a:lnTo>
                  <a:lnTo>
                    <a:pt x="4925" y="4521"/>
                  </a:lnTo>
                  <a:lnTo>
                    <a:pt x="4629" y="4664"/>
                  </a:lnTo>
                  <a:lnTo>
                    <a:pt x="4391" y="4951"/>
                  </a:lnTo>
                  <a:lnTo>
                    <a:pt x="4213" y="5310"/>
                  </a:lnTo>
                  <a:lnTo>
                    <a:pt x="3976" y="5741"/>
                  </a:lnTo>
                  <a:lnTo>
                    <a:pt x="3857" y="6100"/>
                  </a:lnTo>
                  <a:lnTo>
                    <a:pt x="3857" y="7033"/>
                  </a:lnTo>
                  <a:lnTo>
                    <a:pt x="3976" y="7391"/>
                  </a:lnTo>
                  <a:lnTo>
                    <a:pt x="4213" y="7822"/>
                  </a:lnTo>
                  <a:lnTo>
                    <a:pt x="4629" y="8324"/>
                  </a:lnTo>
                  <a:lnTo>
                    <a:pt x="4925" y="8611"/>
                  </a:lnTo>
                  <a:lnTo>
                    <a:pt x="5281" y="8683"/>
                  </a:lnTo>
                  <a:lnTo>
                    <a:pt x="6053" y="8683"/>
                  </a:lnTo>
                  <a:lnTo>
                    <a:pt x="6349" y="8611"/>
                  </a:lnTo>
                  <a:lnTo>
                    <a:pt x="6646" y="8324"/>
                  </a:lnTo>
                  <a:lnTo>
                    <a:pt x="7002" y="8037"/>
                  </a:lnTo>
                  <a:lnTo>
                    <a:pt x="7240" y="7822"/>
                  </a:lnTo>
                  <a:lnTo>
                    <a:pt x="7299" y="7391"/>
                  </a:lnTo>
                  <a:lnTo>
                    <a:pt x="7418" y="7033"/>
                  </a:lnTo>
                  <a:lnTo>
                    <a:pt x="7536" y="6530"/>
                  </a:lnTo>
                  <a:lnTo>
                    <a:pt x="7418" y="6100"/>
                  </a:lnTo>
                  <a:lnTo>
                    <a:pt x="7299" y="5741"/>
                  </a:lnTo>
                  <a:lnTo>
                    <a:pt x="7240" y="5310"/>
                  </a:lnTo>
                  <a:lnTo>
                    <a:pt x="7002" y="4951"/>
                  </a:lnTo>
                  <a:lnTo>
                    <a:pt x="6646" y="4664"/>
                  </a:lnTo>
                  <a:lnTo>
                    <a:pt x="6349" y="4521"/>
                  </a:lnTo>
                  <a:lnTo>
                    <a:pt x="6053" y="4449"/>
                  </a:lnTo>
                  <a:lnTo>
                    <a:pt x="5697" y="4306"/>
                  </a:lnTo>
                  <a:close/>
                  <a:moveTo>
                    <a:pt x="2077" y="10764"/>
                  </a:moveTo>
                  <a:lnTo>
                    <a:pt x="2611" y="10908"/>
                  </a:lnTo>
                  <a:lnTo>
                    <a:pt x="2255" y="11984"/>
                  </a:lnTo>
                  <a:lnTo>
                    <a:pt x="2136" y="12630"/>
                  </a:lnTo>
                  <a:lnTo>
                    <a:pt x="2077" y="13132"/>
                  </a:lnTo>
                  <a:lnTo>
                    <a:pt x="2077" y="17797"/>
                  </a:lnTo>
                  <a:lnTo>
                    <a:pt x="0" y="17797"/>
                  </a:lnTo>
                  <a:lnTo>
                    <a:pt x="0" y="12773"/>
                  </a:lnTo>
                  <a:lnTo>
                    <a:pt x="119" y="12343"/>
                  </a:lnTo>
                  <a:lnTo>
                    <a:pt x="356" y="11984"/>
                  </a:lnTo>
                  <a:lnTo>
                    <a:pt x="534" y="11553"/>
                  </a:lnTo>
                  <a:lnTo>
                    <a:pt x="890" y="11338"/>
                  </a:lnTo>
                  <a:lnTo>
                    <a:pt x="1187" y="11051"/>
                  </a:lnTo>
                  <a:lnTo>
                    <a:pt x="1602" y="10908"/>
                  </a:lnTo>
                  <a:lnTo>
                    <a:pt x="2077" y="10764"/>
                  </a:lnTo>
                  <a:close/>
                  <a:moveTo>
                    <a:pt x="10859" y="0"/>
                  </a:moveTo>
                  <a:lnTo>
                    <a:pt x="10325" y="0"/>
                  </a:lnTo>
                  <a:lnTo>
                    <a:pt x="9791" y="287"/>
                  </a:lnTo>
                  <a:lnTo>
                    <a:pt x="9376" y="502"/>
                  </a:lnTo>
                  <a:lnTo>
                    <a:pt x="8960" y="933"/>
                  </a:lnTo>
                  <a:lnTo>
                    <a:pt x="8604" y="1435"/>
                  </a:lnTo>
                  <a:lnTo>
                    <a:pt x="8367" y="1938"/>
                  </a:lnTo>
                  <a:lnTo>
                    <a:pt x="8189" y="2583"/>
                  </a:lnTo>
                  <a:lnTo>
                    <a:pt x="8189" y="3875"/>
                  </a:lnTo>
                  <a:lnTo>
                    <a:pt x="8367" y="4449"/>
                  </a:lnTo>
                  <a:lnTo>
                    <a:pt x="8604" y="5095"/>
                  </a:lnTo>
                  <a:lnTo>
                    <a:pt x="8960" y="5454"/>
                  </a:lnTo>
                  <a:lnTo>
                    <a:pt x="9376" y="5813"/>
                  </a:lnTo>
                  <a:lnTo>
                    <a:pt x="9791" y="6243"/>
                  </a:lnTo>
                  <a:lnTo>
                    <a:pt x="10859" y="6530"/>
                  </a:lnTo>
                  <a:lnTo>
                    <a:pt x="11393" y="6387"/>
                  </a:lnTo>
                  <a:lnTo>
                    <a:pt x="11868" y="6243"/>
                  </a:lnTo>
                  <a:lnTo>
                    <a:pt x="12402" y="5813"/>
                  </a:lnTo>
                  <a:lnTo>
                    <a:pt x="12996" y="5095"/>
                  </a:lnTo>
                  <a:lnTo>
                    <a:pt x="13352" y="4449"/>
                  </a:lnTo>
                  <a:lnTo>
                    <a:pt x="13470" y="3875"/>
                  </a:lnTo>
                  <a:lnTo>
                    <a:pt x="13589" y="3229"/>
                  </a:lnTo>
                  <a:lnTo>
                    <a:pt x="13352" y="1938"/>
                  </a:lnTo>
                  <a:lnTo>
                    <a:pt x="12996" y="1435"/>
                  </a:lnTo>
                  <a:lnTo>
                    <a:pt x="12699" y="933"/>
                  </a:lnTo>
                  <a:lnTo>
                    <a:pt x="12402" y="502"/>
                  </a:lnTo>
                  <a:lnTo>
                    <a:pt x="11868" y="287"/>
                  </a:lnTo>
                  <a:lnTo>
                    <a:pt x="11393" y="0"/>
                  </a:lnTo>
                  <a:lnTo>
                    <a:pt x="10859" y="0"/>
                  </a:lnTo>
                  <a:close/>
                  <a:moveTo>
                    <a:pt x="18930" y="19519"/>
                  </a:moveTo>
                  <a:lnTo>
                    <a:pt x="15725" y="19519"/>
                  </a:lnTo>
                  <a:lnTo>
                    <a:pt x="15725" y="11697"/>
                  </a:lnTo>
                  <a:lnTo>
                    <a:pt x="15607" y="11051"/>
                  </a:lnTo>
                  <a:lnTo>
                    <a:pt x="15369" y="10405"/>
                  </a:lnTo>
                  <a:lnTo>
                    <a:pt x="15191" y="9759"/>
                  </a:lnTo>
                  <a:lnTo>
                    <a:pt x="15607" y="9616"/>
                  </a:lnTo>
                  <a:lnTo>
                    <a:pt x="16022" y="9616"/>
                  </a:lnTo>
                  <a:lnTo>
                    <a:pt x="17090" y="9903"/>
                  </a:lnTo>
                  <a:lnTo>
                    <a:pt x="17624" y="10262"/>
                  </a:lnTo>
                  <a:lnTo>
                    <a:pt x="18099" y="10692"/>
                  </a:lnTo>
                  <a:lnTo>
                    <a:pt x="18396" y="11195"/>
                  </a:lnTo>
                  <a:lnTo>
                    <a:pt x="18752" y="11841"/>
                  </a:lnTo>
                  <a:lnTo>
                    <a:pt x="18811" y="12486"/>
                  </a:lnTo>
                  <a:lnTo>
                    <a:pt x="18930" y="13132"/>
                  </a:lnTo>
                  <a:lnTo>
                    <a:pt x="18930" y="19519"/>
                  </a:lnTo>
                  <a:close/>
                  <a:moveTo>
                    <a:pt x="5934" y="12486"/>
                  </a:moveTo>
                  <a:lnTo>
                    <a:pt x="5934" y="19519"/>
                  </a:lnTo>
                  <a:lnTo>
                    <a:pt x="2670" y="19519"/>
                  </a:lnTo>
                  <a:lnTo>
                    <a:pt x="2670" y="13132"/>
                  </a:lnTo>
                  <a:lnTo>
                    <a:pt x="2789" y="12486"/>
                  </a:lnTo>
                  <a:lnTo>
                    <a:pt x="3026" y="11841"/>
                  </a:lnTo>
                  <a:lnTo>
                    <a:pt x="3204" y="11195"/>
                  </a:lnTo>
                  <a:lnTo>
                    <a:pt x="3560" y="10692"/>
                  </a:lnTo>
                  <a:lnTo>
                    <a:pt x="3976" y="10262"/>
                  </a:lnTo>
                  <a:lnTo>
                    <a:pt x="4510" y="9903"/>
                  </a:lnTo>
                  <a:lnTo>
                    <a:pt x="5044" y="9759"/>
                  </a:lnTo>
                  <a:lnTo>
                    <a:pt x="5697" y="9616"/>
                  </a:lnTo>
                  <a:lnTo>
                    <a:pt x="6112" y="9616"/>
                  </a:lnTo>
                  <a:lnTo>
                    <a:pt x="6468" y="9759"/>
                  </a:lnTo>
                  <a:lnTo>
                    <a:pt x="6231" y="10405"/>
                  </a:lnTo>
                  <a:lnTo>
                    <a:pt x="6053" y="11051"/>
                  </a:lnTo>
                  <a:lnTo>
                    <a:pt x="5934" y="11697"/>
                  </a:lnTo>
                  <a:lnTo>
                    <a:pt x="5934" y="12486"/>
                  </a:lnTo>
                  <a:close/>
                  <a:moveTo>
                    <a:pt x="6587" y="21600"/>
                  </a:moveTo>
                  <a:lnTo>
                    <a:pt x="15073" y="21600"/>
                  </a:lnTo>
                  <a:lnTo>
                    <a:pt x="15073" y="12486"/>
                  </a:lnTo>
                  <a:lnTo>
                    <a:pt x="14954" y="11410"/>
                  </a:lnTo>
                  <a:lnTo>
                    <a:pt x="14716" y="10405"/>
                  </a:lnTo>
                  <a:lnTo>
                    <a:pt x="14301" y="9616"/>
                  </a:lnTo>
                  <a:lnTo>
                    <a:pt x="13767" y="8827"/>
                  </a:lnTo>
                  <a:lnTo>
                    <a:pt x="13233" y="8181"/>
                  </a:lnTo>
                  <a:lnTo>
                    <a:pt x="12462" y="7822"/>
                  </a:lnTo>
                  <a:lnTo>
                    <a:pt x="11749" y="7391"/>
                  </a:lnTo>
                  <a:lnTo>
                    <a:pt x="10859" y="7248"/>
                  </a:lnTo>
                  <a:lnTo>
                    <a:pt x="10029" y="7391"/>
                  </a:lnTo>
                  <a:lnTo>
                    <a:pt x="9138" y="7822"/>
                  </a:lnTo>
                  <a:lnTo>
                    <a:pt x="8486" y="8181"/>
                  </a:lnTo>
                  <a:lnTo>
                    <a:pt x="7833" y="8827"/>
                  </a:lnTo>
                  <a:lnTo>
                    <a:pt x="7299" y="9616"/>
                  </a:lnTo>
                  <a:lnTo>
                    <a:pt x="6884" y="10405"/>
                  </a:lnTo>
                  <a:lnTo>
                    <a:pt x="6646" y="11410"/>
                  </a:lnTo>
                  <a:lnTo>
                    <a:pt x="6587" y="12486"/>
                  </a:lnTo>
                  <a:lnTo>
                    <a:pt x="6587" y="21600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B94D8A66-E535-4046-9930-93DDAD157279}"/>
              </a:ext>
            </a:extLst>
          </p:cNvPr>
          <p:cNvGrpSpPr/>
          <p:nvPr/>
        </p:nvGrpSpPr>
        <p:grpSpPr>
          <a:xfrm>
            <a:off x="5286039" y="4559110"/>
            <a:ext cx="1619915" cy="1619915"/>
            <a:chOff x="5286039" y="4559110"/>
            <a:chExt cx="1619915" cy="1619915"/>
          </a:xfrm>
        </p:grpSpPr>
        <p:sp>
          <p:nvSpPr>
            <p:cNvPr id="10" name="íṡ1iḓê">
              <a:extLst>
                <a:ext uri="{FF2B5EF4-FFF2-40B4-BE49-F238E27FC236}">
                  <a16:creationId xmlns:a16="http://schemas.microsoft.com/office/drawing/2014/main" id="{FBD441DA-C1FB-4205-AEE5-287AF06C88D8}"/>
                </a:ext>
              </a:extLst>
            </p:cNvPr>
            <p:cNvSpPr/>
            <p:nvPr/>
          </p:nvSpPr>
          <p:spPr>
            <a:xfrm rot="2700000">
              <a:off x="5286039" y="4559110"/>
              <a:ext cx="1619915" cy="1619915"/>
            </a:xfrm>
            <a:prstGeom prst="roundRect">
              <a:avLst>
                <a:gd name="adj" fmla="val 849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grpSp>
          <p:nvGrpSpPr>
            <p:cNvPr id="11" name="íṡliḓè">
              <a:extLst>
                <a:ext uri="{FF2B5EF4-FFF2-40B4-BE49-F238E27FC236}">
                  <a16:creationId xmlns:a16="http://schemas.microsoft.com/office/drawing/2014/main" id="{0A760F97-5067-417A-B62D-CA24FC5403E7}"/>
                </a:ext>
              </a:extLst>
            </p:cNvPr>
            <p:cNvGrpSpPr/>
            <p:nvPr/>
          </p:nvGrpSpPr>
          <p:grpSpPr>
            <a:xfrm>
              <a:off x="5829614" y="5130337"/>
              <a:ext cx="507741" cy="474694"/>
              <a:chOff x="-1" y="0"/>
              <a:chExt cx="507741" cy="474691"/>
            </a:xfrm>
            <a:solidFill>
              <a:schemeClr val="bg1"/>
            </a:solidFill>
          </p:grpSpPr>
          <p:sp>
            <p:nvSpPr>
              <p:cNvPr id="12" name="ïṩ1îḍé">
                <a:extLst>
                  <a:ext uri="{FF2B5EF4-FFF2-40B4-BE49-F238E27FC236}">
                    <a16:creationId xmlns:a16="http://schemas.microsoft.com/office/drawing/2014/main" id="{E34FE3B4-AA0A-48A9-AB75-747B31BBF496}"/>
                  </a:ext>
                </a:extLst>
              </p:cNvPr>
              <p:cNvSpPr/>
              <p:nvPr/>
            </p:nvSpPr>
            <p:spPr>
              <a:xfrm>
                <a:off x="129188" y="315458"/>
                <a:ext cx="252368" cy="1592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882"/>
                    </a:move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0"/>
                    </a:lnTo>
                    <a:lnTo>
                      <a:pt x="0" y="0"/>
                    </a:lnTo>
                    <a:lnTo>
                      <a:pt x="0" y="8882"/>
                    </a:lnTo>
                    <a:close/>
                    <a:moveTo>
                      <a:pt x="2556" y="4441"/>
                    </a:moveTo>
                    <a:lnTo>
                      <a:pt x="18788" y="4441"/>
                    </a:lnTo>
                    <a:lnTo>
                      <a:pt x="18788" y="8882"/>
                    </a:lnTo>
                    <a:lnTo>
                      <a:pt x="2556" y="8882"/>
                    </a:lnTo>
                    <a:lnTo>
                      <a:pt x="2556" y="4441"/>
                    </a:lnTo>
                    <a:close/>
                    <a:moveTo>
                      <a:pt x="2556" y="12920"/>
                    </a:moveTo>
                    <a:lnTo>
                      <a:pt x="18788" y="12920"/>
                    </a:lnTo>
                    <a:lnTo>
                      <a:pt x="18788" y="17361"/>
                    </a:lnTo>
                    <a:lnTo>
                      <a:pt x="2556" y="17361"/>
                    </a:lnTo>
                    <a:lnTo>
                      <a:pt x="2556" y="1292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13" name="îṥľîḓè">
                <a:extLst>
                  <a:ext uri="{FF2B5EF4-FFF2-40B4-BE49-F238E27FC236}">
                    <a16:creationId xmlns:a16="http://schemas.microsoft.com/office/drawing/2014/main" id="{BF0BA312-C6DE-47C8-95CF-6996DEE91B1C}"/>
                  </a:ext>
                </a:extLst>
              </p:cNvPr>
              <p:cNvSpPr/>
              <p:nvPr/>
            </p:nvSpPr>
            <p:spPr>
              <a:xfrm>
                <a:off x="129188" y="0"/>
                <a:ext cx="252368" cy="1562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3166"/>
                    </a:moveTo>
                    <a:lnTo>
                      <a:pt x="21600" y="0"/>
                    </a:ln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13166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14" name="iSļiḍê">
                <a:extLst>
                  <a:ext uri="{FF2B5EF4-FFF2-40B4-BE49-F238E27FC236}">
                    <a16:creationId xmlns:a16="http://schemas.microsoft.com/office/drawing/2014/main" id="{6AC3F74F-9FA1-438A-A24F-8E73862B21A0}"/>
                  </a:ext>
                </a:extLst>
              </p:cNvPr>
              <p:cNvSpPr/>
              <p:nvPr/>
            </p:nvSpPr>
            <p:spPr>
              <a:xfrm>
                <a:off x="-1" y="93136"/>
                <a:ext cx="507741" cy="2854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8" y="0"/>
                    </a:moveTo>
                    <a:lnTo>
                      <a:pt x="17562" y="0"/>
                    </a:lnTo>
                    <a:lnTo>
                      <a:pt x="17562" y="7162"/>
                    </a:lnTo>
                    <a:lnTo>
                      <a:pt x="4038" y="7162"/>
                    </a:lnTo>
                    <a:lnTo>
                      <a:pt x="4038" y="0"/>
                    </a:lnTo>
                    <a:lnTo>
                      <a:pt x="2692" y="0"/>
                    </a:lnTo>
                    <a:lnTo>
                      <a:pt x="2179" y="114"/>
                    </a:lnTo>
                    <a:lnTo>
                      <a:pt x="1731" y="341"/>
                    </a:lnTo>
                    <a:lnTo>
                      <a:pt x="1282" y="796"/>
                    </a:lnTo>
                    <a:lnTo>
                      <a:pt x="833" y="1364"/>
                    </a:lnTo>
                    <a:lnTo>
                      <a:pt x="449" y="2274"/>
                    </a:lnTo>
                    <a:lnTo>
                      <a:pt x="256" y="3069"/>
                    </a:lnTo>
                    <a:lnTo>
                      <a:pt x="0" y="4661"/>
                    </a:lnTo>
                    <a:lnTo>
                      <a:pt x="0" y="16598"/>
                    </a:lnTo>
                    <a:lnTo>
                      <a:pt x="128" y="17735"/>
                    </a:lnTo>
                    <a:lnTo>
                      <a:pt x="256" y="18531"/>
                    </a:lnTo>
                    <a:lnTo>
                      <a:pt x="449" y="19326"/>
                    </a:lnTo>
                    <a:lnTo>
                      <a:pt x="833" y="19895"/>
                    </a:lnTo>
                    <a:lnTo>
                      <a:pt x="1282" y="20577"/>
                    </a:lnTo>
                    <a:lnTo>
                      <a:pt x="1731" y="21145"/>
                    </a:lnTo>
                    <a:lnTo>
                      <a:pt x="2179" y="21373"/>
                    </a:lnTo>
                    <a:lnTo>
                      <a:pt x="2692" y="21600"/>
                    </a:lnTo>
                    <a:lnTo>
                      <a:pt x="4038" y="21600"/>
                    </a:lnTo>
                    <a:lnTo>
                      <a:pt x="4038" y="14438"/>
                    </a:lnTo>
                    <a:lnTo>
                      <a:pt x="17562" y="14438"/>
                    </a:lnTo>
                    <a:lnTo>
                      <a:pt x="17562" y="21600"/>
                    </a:lnTo>
                    <a:lnTo>
                      <a:pt x="18908" y="21600"/>
                    </a:lnTo>
                    <a:lnTo>
                      <a:pt x="19421" y="21373"/>
                    </a:lnTo>
                    <a:lnTo>
                      <a:pt x="19869" y="21145"/>
                    </a:lnTo>
                    <a:lnTo>
                      <a:pt x="20318" y="20577"/>
                    </a:lnTo>
                    <a:lnTo>
                      <a:pt x="20767" y="19895"/>
                    </a:lnTo>
                    <a:lnTo>
                      <a:pt x="21151" y="19326"/>
                    </a:lnTo>
                    <a:lnTo>
                      <a:pt x="21408" y="18531"/>
                    </a:lnTo>
                    <a:lnTo>
                      <a:pt x="21600" y="17735"/>
                    </a:lnTo>
                    <a:lnTo>
                      <a:pt x="21600" y="3865"/>
                    </a:lnTo>
                    <a:lnTo>
                      <a:pt x="21408" y="3069"/>
                    </a:lnTo>
                    <a:lnTo>
                      <a:pt x="21151" y="2274"/>
                    </a:lnTo>
                    <a:lnTo>
                      <a:pt x="20767" y="1364"/>
                    </a:lnTo>
                    <a:lnTo>
                      <a:pt x="20318" y="796"/>
                    </a:lnTo>
                    <a:lnTo>
                      <a:pt x="19869" y="341"/>
                    </a:lnTo>
                    <a:lnTo>
                      <a:pt x="19421" y="114"/>
                    </a:lnTo>
                    <a:lnTo>
                      <a:pt x="18908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85000" lnSpcReduction="20000"/>
              </a:bodyPr>
              <a:lstStyle/>
              <a:p>
                <a:pPr algn="ctr"/>
                <a:endParaRPr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368A0FD-1B12-4EAF-80D2-704465327D71}"/>
              </a:ext>
            </a:extLst>
          </p:cNvPr>
          <p:cNvGrpSpPr/>
          <p:nvPr/>
        </p:nvGrpSpPr>
        <p:grpSpPr>
          <a:xfrm>
            <a:off x="6596680" y="3286936"/>
            <a:ext cx="1619915" cy="1619915"/>
            <a:chOff x="6596680" y="3286936"/>
            <a:chExt cx="1619915" cy="1619915"/>
          </a:xfrm>
        </p:grpSpPr>
        <p:sp>
          <p:nvSpPr>
            <p:cNvPr id="16" name="ïṧ1iḍê">
              <a:extLst>
                <a:ext uri="{FF2B5EF4-FFF2-40B4-BE49-F238E27FC236}">
                  <a16:creationId xmlns:a16="http://schemas.microsoft.com/office/drawing/2014/main" id="{D08BB27A-89EF-49CB-9FC0-5A33B3ACAD71}"/>
                </a:ext>
              </a:extLst>
            </p:cNvPr>
            <p:cNvSpPr/>
            <p:nvPr/>
          </p:nvSpPr>
          <p:spPr>
            <a:xfrm rot="2700000">
              <a:off x="6596680" y="3286936"/>
              <a:ext cx="1619915" cy="1619915"/>
            </a:xfrm>
            <a:prstGeom prst="roundRect">
              <a:avLst>
                <a:gd name="adj" fmla="val 849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7" name="îṥļiďe">
              <a:extLst>
                <a:ext uri="{FF2B5EF4-FFF2-40B4-BE49-F238E27FC236}">
                  <a16:creationId xmlns:a16="http://schemas.microsoft.com/office/drawing/2014/main" id="{797C2341-4B2B-47F0-9EA3-8CF239F0FD63}"/>
                </a:ext>
              </a:extLst>
            </p:cNvPr>
            <p:cNvSpPr/>
            <p:nvPr/>
          </p:nvSpPr>
          <p:spPr>
            <a:xfrm>
              <a:off x="7159422" y="3877265"/>
              <a:ext cx="492716" cy="43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02" y="2681"/>
                  </a:moveTo>
                  <a:lnTo>
                    <a:pt x="19493" y="521"/>
                  </a:lnTo>
                  <a:lnTo>
                    <a:pt x="19229" y="372"/>
                  </a:lnTo>
                  <a:lnTo>
                    <a:pt x="19032" y="298"/>
                  </a:lnTo>
                  <a:lnTo>
                    <a:pt x="18768" y="372"/>
                  </a:lnTo>
                  <a:lnTo>
                    <a:pt x="18505" y="521"/>
                  </a:lnTo>
                  <a:lnTo>
                    <a:pt x="18373" y="819"/>
                  </a:lnTo>
                  <a:lnTo>
                    <a:pt x="18373" y="1192"/>
                  </a:lnTo>
                  <a:lnTo>
                    <a:pt x="18176" y="1192"/>
                  </a:lnTo>
                  <a:lnTo>
                    <a:pt x="17912" y="1341"/>
                  </a:lnTo>
                  <a:lnTo>
                    <a:pt x="12907" y="7001"/>
                  </a:lnTo>
                  <a:lnTo>
                    <a:pt x="12907" y="7672"/>
                  </a:lnTo>
                  <a:lnTo>
                    <a:pt x="12644" y="8342"/>
                  </a:lnTo>
                  <a:lnTo>
                    <a:pt x="13171" y="9012"/>
                  </a:lnTo>
                  <a:lnTo>
                    <a:pt x="12051" y="10279"/>
                  </a:lnTo>
                  <a:lnTo>
                    <a:pt x="8495" y="6182"/>
                  </a:lnTo>
                  <a:lnTo>
                    <a:pt x="8627" y="5512"/>
                  </a:lnTo>
                  <a:lnTo>
                    <a:pt x="8627" y="4320"/>
                  </a:lnTo>
                  <a:lnTo>
                    <a:pt x="8495" y="3650"/>
                  </a:lnTo>
                  <a:lnTo>
                    <a:pt x="8363" y="3128"/>
                  </a:lnTo>
                  <a:lnTo>
                    <a:pt x="8166" y="2458"/>
                  </a:lnTo>
                  <a:lnTo>
                    <a:pt x="7771" y="1862"/>
                  </a:lnTo>
                  <a:lnTo>
                    <a:pt x="7441" y="1341"/>
                  </a:lnTo>
                  <a:lnTo>
                    <a:pt x="6915" y="968"/>
                  </a:lnTo>
                  <a:lnTo>
                    <a:pt x="6454" y="670"/>
                  </a:lnTo>
                  <a:lnTo>
                    <a:pt x="5993" y="298"/>
                  </a:lnTo>
                  <a:lnTo>
                    <a:pt x="4807" y="0"/>
                  </a:lnTo>
                  <a:lnTo>
                    <a:pt x="3754" y="0"/>
                  </a:lnTo>
                  <a:lnTo>
                    <a:pt x="3095" y="149"/>
                  </a:lnTo>
                  <a:lnTo>
                    <a:pt x="5663" y="2979"/>
                  </a:lnTo>
                  <a:lnTo>
                    <a:pt x="5005" y="5661"/>
                  </a:lnTo>
                  <a:lnTo>
                    <a:pt x="2502" y="6331"/>
                  </a:lnTo>
                  <a:lnTo>
                    <a:pt x="132" y="3650"/>
                  </a:lnTo>
                  <a:lnTo>
                    <a:pt x="0" y="4171"/>
                  </a:lnTo>
                  <a:lnTo>
                    <a:pt x="0" y="5512"/>
                  </a:lnTo>
                  <a:lnTo>
                    <a:pt x="132" y="6108"/>
                  </a:lnTo>
                  <a:lnTo>
                    <a:pt x="263" y="6778"/>
                  </a:lnTo>
                  <a:lnTo>
                    <a:pt x="527" y="7299"/>
                  </a:lnTo>
                  <a:lnTo>
                    <a:pt x="1185" y="8342"/>
                  </a:lnTo>
                  <a:lnTo>
                    <a:pt x="1712" y="8789"/>
                  </a:lnTo>
                  <a:lnTo>
                    <a:pt x="2305" y="9161"/>
                  </a:lnTo>
                  <a:lnTo>
                    <a:pt x="2766" y="9459"/>
                  </a:lnTo>
                  <a:lnTo>
                    <a:pt x="3951" y="9757"/>
                  </a:lnTo>
                  <a:lnTo>
                    <a:pt x="5005" y="9757"/>
                  </a:lnTo>
                  <a:lnTo>
                    <a:pt x="5663" y="9608"/>
                  </a:lnTo>
                  <a:lnTo>
                    <a:pt x="9220" y="13481"/>
                  </a:lnTo>
                  <a:lnTo>
                    <a:pt x="5861" y="17429"/>
                  </a:lnTo>
                  <a:lnTo>
                    <a:pt x="5663" y="17131"/>
                  </a:lnTo>
                  <a:lnTo>
                    <a:pt x="4676" y="18099"/>
                  </a:lnTo>
                  <a:lnTo>
                    <a:pt x="3095" y="20930"/>
                  </a:lnTo>
                  <a:lnTo>
                    <a:pt x="3490" y="21302"/>
                  </a:lnTo>
                  <a:lnTo>
                    <a:pt x="5993" y="19589"/>
                  </a:lnTo>
                  <a:lnTo>
                    <a:pt x="6849" y="18472"/>
                  </a:lnTo>
                  <a:lnTo>
                    <a:pt x="6585" y="18248"/>
                  </a:lnTo>
                  <a:lnTo>
                    <a:pt x="10076" y="14450"/>
                  </a:lnTo>
                  <a:lnTo>
                    <a:pt x="15805" y="20930"/>
                  </a:lnTo>
                  <a:lnTo>
                    <a:pt x="16134" y="21228"/>
                  </a:lnTo>
                  <a:lnTo>
                    <a:pt x="16463" y="21451"/>
                  </a:lnTo>
                  <a:lnTo>
                    <a:pt x="16859" y="21600"/>
                  </a:lnTo>
                  <a:lnTo>
                    <a:pt x="17583" y="21600"/>
                  </a:lnTo>
                  <a:lnTo>
                    <a:pt x="17912" y="21451"/>
                  </a:lnTo>
                  <a:lnTo>
                    <a:pt x="18307" y="21228"/>
                  </a:lnTo>
                  <a:lnTo>
                    <a:pt x="18637" y="20930"/>
                  </a:lnTo>
                  <a:lnTo>
                    <a:pt x="18900" y="20632"/>
                  </a:lnTo>
                  <a:lnTo>
                    <a:pt x="19098" y="20259"/>
                  </a:lnTo>
                  <a:lnTo>
                    <a:pt x="19229" y="19738"/>
                  </a:lnTo>
                  <a:lnTo>
                    <a:pt x="19229" y="18919"/>
                  </a:lnTo>
                  <a:lnTo>
                    <a:pt x="19098" y="18472"/>
                  </a:lnTo>
                  <a:lnTo>
                    <a:pt x="18900" y="18099"/>
                  </a:lnTo>
                  <a:lnTo>
                    <a:pt x="18637" y="17652"/>
                  </a:lnTo>
                  <a:lnTo>
                    <a:pt x="12907" y="11172"/>
                  </a:lnTo>
                  <a:lnTo>
                    <a:pt x="13961" y="9981"/>
                  </a:lnTo>
                  <a:lnTo>
                    <a:pt x="14488" y="10502"/>
                  </a:lnTo>
                  <a:lnTo>
                    <a:pt x="15080" y="10130"/>
                  </a:lnTo>
                  <a:lnTo>
                    <a:pt x="15805" y="10130"/>
                  </a:lnTo>
                  <a:lnTo>
                    <a:pt x="20678" y="4618"/>
                  </a:lnTo>
                  <a:lnTo>
                    <a:pt x="20678" y="4469"/>
                  </a:lnTo>
                  <a:lnTo>
                    <a:pt x="20810" y="4171"/>
                  </a:lnTo>
                  <a:lnTo>
                    <a:pt x="20941" y="4022"/>
                  </a:lnTo>
                  <a:lnTo>
                    <a:pt x="21139" y="3948"/>
                  </a:lnTo>
                  <a:lnTo>
                    <a:pt x="21402" y="3799"/>
                  </a:lnTo>
                  <a:lnTo>
                    <a:pt x="21600" y="3501"/>
                  </a:lnTo>
                  <a:lnTo>
                    <a:pt x="21600" y="2979"/>
                  </a:lnTo>
                  <a:lnTo>
                    <a:pt x="21402" y="2681"/>
                  </a:lnTo>
                  <a:close/>
                  <a:moveTo>
                    <a:pt x="17320" y="18770"/>
                  </a:moveTo>
                  <a:lnTo>
                    <a:pt x="17715" y="18919"/>
                  </a:lnTo>
                  <a:lnTo>
                    <a:pt x="17912" y="19068"/>
                  </a:lnTo>
                  <a:lnTo>
                    <a:pt x="18176" y="19291"/>
                  </a:lnTo>
                  <a:lnTo>
                    <a:pt x="18176" y="19961"/>
                  </a:lnTo>
                  <a:lnTo>
                    <a:pt x="17912" y="20259"/>
                  </a:lnTo>
                  <a:lnTo>
                    <a:pt x="17715" y="20557"/>
                  </a:lnTo>
                  <a:lnTo>
                    <a:pt x="17122" y="20557"/>
                  </a:lnTo>
                  <a:lnTo>
                    <a:pt x="16595" y="19961"/>
                  </a:lnTo>
                  <a:lnTo>
                    <a:pt x="16595" y="19291"/>
                  </a:lnTo>
                  <a:lnTo>
                    <a:pt x="16859" y="19068"/>
                  </a:lnTo>
                  <a:lnTo>
                    <a:pt x="17122" y="18919"/>
                  </a:lnTo>
                  <a:lnTo>
                    <a:pt x="17320" y="18770"/>
                  </a:lnTo>
                  <a:close/>
                  <a:moveTo>
                    <a:pt x="14554" y="7299"/>
                  </a:moveTo>
                  <a:lnTo>
                    <a:pt x="14224" y="6852"/>
                  </a:lnTo>
                  <a:lnTo>
                    <a:pt x="17912" y="2681"/>
                  </a:lnTo>
                  <a:lnTo>
                    <a:pt x="18307" y="3128"/>
                  </a:lnTo>
                  <a:lnTo>
                    <a:pt x="14554" y="7299"/>
                  </a:lnTo>
                  <a:close/>
                  <a:moveTo>
                    <a:pt x="15805" y="8640"/>
                  </a:moveTo>
                  <a:lnTo>
                    <a:pt x="15410" y="8268"/>
                  </a:lnTo>
                  <a:lnTo>
                    <a:pt x="19098" y="4022"/>
                  </a:lnTo>
                  <a:lnTo>
                    <a:pt x="19493" y="4469"/>
                  </a:lnTo>
                  <a:lnTo>
                    <a:pt x="15805" y="8640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33211E17-715B-4577-989F-A5F4182A0B98}"/>
              </a:ext>
            </a:extLst>
          </p:cNvPr>
          <p:cNvGrpSpPr/>
          <p:nvPr/>
        </p:nvGrpSpPr>
        <p:grpSpPr>
          <a:xfrm>
            <a:off x="5286039" y="2028943"/>
            <a:ext cx="1619915" cy="1619915"/>
            <a:chOff x="5286039" y="2028943"/>
            <a:chExt cx="1619915" cy="1619915"/>
          </a:xfrm>
        </p:grpSpPr>
        <p:sp>
          <p:nvSpPr>
            <p:cNvPr id="19" name="íṩ1ïḋê">
              <a:extLst>
                <a:ext uri="{FF2B5EF4-FFF2-40B4-BE49-F238E27FC236}">
                  <a16:creationId xmlns:a16="http://schemas.microsoft.com/office/drawing/2014/main" id="{81648459-05E5-47DF-883A-D574F9D12D19}"/>
                </a:ext>
              </a:extLst>
            </p:cNvPr>
            <p:cNvSpPr/>
            <p:nvPr/>
          </p:nvSpPr>
          <p:spPr>
            <a:xfrm rot="2700000">
              <a:off x="5286039" y="2028943"/>
              <a:ext cx="1619915" cy="1619915"/>
            </a:xfrm>
            <a:prstGeom prst="roundRect">
              <a:avLst>
                <a:gd name="adj" fmla="val 849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grpSp>
          <p:nvGrpSpPr>
            <p:cNvPr id="20" name="íSḻîḋê">
              <a:extLst>
                <a:ext uri="{FF2B5EF4-FFF2-40B4-BE49-F238E27FC236}">
                  <a16:creationId xmlns:a16="http://schemas.microsoft.com/office/drawing/2014/main" id="{10BA7EE8-8F27-4DAD-A5ED-7453D900F0B2}"/>
                </a:ext>
              </a:extLst>
            </p:cNvPr>
            <p:cNvGrpSpPr/>
            <p:nvPr/>
          </p:nvGrpSpPr>
          <p:grpSpPr>
            <a:xfrm>
              <a:off x="5830172" y="2588758"/>
              <a:ext cx="525998" cy="504079"/>
              <a:chOff x="0" y="0"/>
              <a:chExt cx="525995" cy="504077"/>
            </a:xfrm>
            <a:solidFill>
              <a:schemeClr val="bg1"/>
            </a:solidFill>
          </p:grpSpPr>
          <p:sp>
            <p:nvSpPr>
              <p:cNvPr id="21" name="iṡḷîḍè">
                <a:extLst>
                  <a:ext uri="{FF2B5EF4-FFF2-40B4-BE49-F238E27FC236}">
                    <a16:creationId xmlns:a16="http://schemas.microsoft.com/office/drawing/2014/main" id="{FB1B3F34-400B-4171-B9F7-B17C90460187}"/>
                  </a:ext>
                </a:extLst>
              </p:cNvPr>
              <p:cNvSpPr/>
              <p:nvPr/>
            </p:nvSpPr>
            <p:spPr>
              <a:xfrm>
                <a:off x="76706" y="216972"/>
                <a:ext cx="201633" cy="2871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674" y="8295"/>
                    </a:moveTo>
                    <a:lnTo>
                      <a:pt x="14674" y="18972"/>
                    </a:lnTo>
                    <a:lnTo>
                      <a:pt x="14557" y="19465"/>
                    </a:lnTo>
                    <a:lnTo>
                      <a:pt x="14322" y="19957"/>
                    </a:lnTo>
                    <a:lnTo>
                      <a:pt x="13970" y="20368"/>
                    </a:lnTo>
                    <a:lnTo>
                      <a:pt x="13500" y="20779"/>
                    </a:lnTo>
                    <a:lnTo>
                      <a:pt x="12913" y="21107"/>
                    </a:lnTo>
                    <a:lnTo>
                      <a:pt x="12326" y="21354"/>
                    </a:lnTo>
                    <a:lnTo>
                      <a:pt x="11622" y="21518"/>
                    </a:lnTo>
                    <a:lnTo>
                      <a:pt x="10917" y="21600"/>
                    </a:lnTo>
                    <a:lnTo>
                      <a:pt x="10213" y="21518"/>
                    </a:lnTo>
                    <a:lnTo>
                      <a:pt x="9391" y="21354"/>
                    </a:lnTo>
                    <a:lnTo>
                      <a:pt x="8687" y="21107"/>
                    </a:lnTo>
                    <a:lnTo>
                      <a:pt x="8100" y="20779"/>
                    </a:lnTo>
                    <a:lnTo>
                      <a:pt x="7396" y="19957"/>
                    </a:lnTo>
                    <a:lnTo>
                      <a:pt x="7161" y="19465"/>
                    </a:lnTo>
                    <a:lnTo>
                      <a:pt x="7161" y="8295"/>
                    </a:lnTo>
                    <a:lnTo>
                      <a:pt x="1878" y="8295"/>
                    </a:lnTo>
                    <a:lnTo>
                      <a:pt x="1174" y="8213"/>
                    </a:lnTo>
                    <a:lnTo>
                      <a:pt x="587" y="8131"/>
                    </a:lnTo>
                    <a:lnTo>
                      <a:pt x="117" y="7802"/>
                    </a:lnTo>
                    <a:lnTo>
                      <a:pt x="0" y="7474"/>
                    </a:lnTo>
                    <a:lnTo>
                      <a:pt x="0" y="6735"/>
                    </a:lnTo>
                    <a:lnTo>
                      <a:pt x="352" y="6324"/>
                    </a:lnTo>
                    <a:lnTo>
                      <a:pt x="8100" y="903"/>
                    </a:lnTo>
                    <a:lnTo>
                      <a:pt x="8804" y="493"/>
                    </a:lnTo>
                    <a:lnTo>
                      <a:pt x="9391" y="164"/>
                    </a:lnTo>
                    <a:lnTo>
                      <a:pt x="10213" y="0"/>
                    </a:lnTo>
                    <a:lnTo>
                      <a:pt x="11504" y="0"/>
                    </a:lnTo>
                    <a:lnTo>
                      <a:pt x="12209" y="164"/>
                    </a:lnTo>
                    <a:lnTo>
                      <a:pt x="12913" y="493"/>
                    </a:lnTo>
                    <a:lnTo>
                      <a:pt x="13500" y="903"/>
                    </a:lnTo>
                    <a:lnTo>
                      <a:pt x="20896" y="5995"/>
                    </a:lnTo>
                    <a:lnTo>
                      <a:pt x="21365" y="6324"/>
                    </a:lnTo>
                    <a:lnTo>
                      <a:pt x="21600" y="6735"/>
                    </a:lnTo>
                    <a:lnTo>
                      <a:pt x="21600" y="7474"/>
                    </a:lnTo>
                    <a:lnTo>
                      <a:pt x="21365" y="7802"/>
                    </a:lnTo>
                    <a:lnTo>
                      <a:pt x="20896" y="7967"/>
                    </a:lnTo>
                    <a:lnTo>
                      <a:pt x="20309" y="8213"/>
                    </a:lnTo>
                    <a:lnTo>
                      <a:pt x="19487" y="8295"/>
                    </a:lnTo>
                    <a:lnTo>
                      <a:pt x="14674" y="8295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85000" lnSpcReduction="20000"/>
              </a:bodyPr>
              <a:lstStyle/>
              <a:p>
                <a:pPr algn="ctr"/>
                <a:endParaRPr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22" name="îṡ1îḓè">
                <a:extLst>
                  <a:ext uri="{FF2B5EF4-FFF2-40B4-BE49-F238E27FC236}">
                    <a16:creationId xmlns:a16="http://schemas.microsoft.com/office/drawing/2014/main" id="{F6938ACC-6038-4026-A349-B1F25EF6391D}"/>
                  </a:ext>
                </a:extLst>
              </p:cNvPr>
              <p:cNvSpPr/>
              <p:nvPr/>
            </p:nvSpPr>
            <p:spPr>
              <a:xfrm>
                <a:off x="0" y="0"/>
                <a:ext cx="525995" cy="3681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145" y="7843"/>
                    </a:moveTo>
                    <a:lnTo>
                      <a:pt x="17640" y="8036"/>
                    </a:lnTo>
                    <a:lnTo>
                      <a:pt x="18090" y="8164"/>
                    </a:lnTo>
                    <a:lnTo>
                      <a:pt x="18900" y="8743"/>
                    </a:lnTo>
                    <a:lnTo>
                      <a:pt x="19305" y="9064"/>
                    </a:lnTo>
                    <a:lnTo>
                      <a:pt x="19710" y="9450"/>
                    </a:lnTo>
                    <a:lnTo>
                      <a:pt x="20025" y="9836"/>
                    </a:lnTo>
                    <a:lnTo>
                      <a:pt x="20295" y="10350"/>
                    </a:lnTo>
                    <a:lnTo>
                      <a:pt x="20565" y="10736"/>
                    </a:lnTo>
                    <a:lnTo>
                      <a:pt x="20835" y="11250"/>
                    </a:lnTo>
                    <a:lnTo>
                      <a:pt x="21060" y="11764"/>
                    </a:lnTo>
                    <a:lnTo>
                      <a:pt x="21240" y="12279"/>
                    </a:lnTo>
                    <a:lnTo>
                      <a:pt x="21420" y="12857"/>
                    </a:lnTo>
                    <a:lnTo>
                      <a:pt x="21510" y="13436"/>
                    </a:lnTo>
                    <a:lnTo>
                      <a:pt x="21600" y="14079"/>
                    </a:lnTo>
                    <a:lnTo>
                      <a:pt x="21600" y="15236"/>
                    </a:lnTo>
                    <a:lnTo>
                      <a:pt x="21510" y="15879"/>
                    </a:lnTo>
                    <a:lnTo>
                      <a:pt x="21420" y="16457"/>
                    </a:lnTo>
                    <a:lnTo>
                      <a:pt x="21240" y="16971"/>
                    </a:lnTo>
                    <a:lnTo>
                      <a:pt x="20790" y="18129"/>
                    </a:lnTo>
                    <a:lnTo>
                      <a:pt x="20565" y="18579"/>
                    </a:lnTo>
                    <a:lnTo>
                      <a:pt x="20250" y="19093"/>
                    </a:lnTo>
                    <a:lnTo>
                      <a:pt x="19890" y="19543"/>
                    </a:lnTo>
                    <a:lnTo>
                      <a:pt x="19575" y="19929"/>
                    </a:lnTo>
                    <a:lnTo>
                      <a:pt x="19170" y="20250"/>
                    </a:lnTo>
                    <a:lnTo>
                      <a:pt x="18810" y="20571"/>
                    </a:lnTo>
                    <a:lnTo>
                      <a:pt x="18360" y="20893"/>
                    </a:lnTo>
                    <a:lnTo>
                      <a:pt x="17910" y="21150"/>
                    </a:lnTo>
                    <a:lnTo>
                      <a:pt x="17415" y="21279"/>
                    </a:lnTo>
                    <a:lnTo>
                      <a:pt x="16920" y="21471"/>
                    </a:lnTo>
                    <a:lnTo>
                      <a:pt x="16920" y="14143"/>
                    </a:lnTo>
                    <a:lnTo>
                      <a:pt x="16740" y="13564"/>
                    </a:lnTo>
                    <a:lnTo>
                      <a:pt x="16560" y="13050"/>
                    </a:lnTo>
                    <a:lnTo>
                      <a:pt x="16290" y="12536"/>
                    </a:lnTo>
                    <a:lnTo>
                      <a:pt x="15975" y="12214"/>
                    </a:lnTo>
                    <a:lnTo>
                      <a:pt x="15615" y="11893"/>
                    </a:lnTo>
                    <a:lnTo>
                      <a:pt x="15165" y="11764"/>
                    </a:lnTo>
                    <a:lnTo>
                      <a:pt x="14805" y="11700"/>
                    </a:lnTo>
                    <a:lnTo>
                      <a:pt x="14355" y="11764"/>
                    </a:lnTo>
                    <a:lnTo>
                      <a:pt x="13905" y="11893"/>
                    </a:lnTo>
                    <a:lnTo>
                      <a:pt x="13545" y="12214"/>
                    </a:lnTo>
                    <a:lnTo>
                      <a:pt x="13230" y="12536"/>
                    </a:lnTo>
                    <a:lnTo>
                      <a:pt x="12960" y="13050"/>
                    </a:lnTo>
                    <a:lnTo>
                      <a:pt x="12780" y="13564"/>
                    </a:lnTo>
                    <a:lnTo>
                      <a:pt x="12600" y="14143"/>
                    </a:lnTo>
                    <a:lnTo>
                      <a:pt x="12600" y="21600"/>
                    </a:lnTo>
                    <a:lnTo>
                      <a:pt x="9450" y="21600"/>
                    </a:lnTo>
                    <a:lnTo>
                      <a:pt x="9450" y="20250"/>
                    </a:lnTo>
                    <a:lnTo>
                      <a:pt x="10575" y="20250"/>
                    </a:lnTo>
                    <a:lnTo>
                      <a:pt x="11070" y="20121"/>
                    </a:lnTo>
                    <a:lnTo>
                      <a:pt x="11475" y="19929"/>
                    </a:lnTo>
                    <a:lnTo>
                      <a:pt x="11655" y="19671"/>
                    </a:lnTo>
                    <a:lnTo>
                      <a:pt x="11835" y="19479"/>
                    </a:lnTo>
                    <a:lnTo>
                      <a:pt x="11970" y="19221"/>
                    </a:lnTo>
                    <a:lnTo>
                      <a:pt x="12060" y="18964"/>
                    </a:lnTo>
                    <a:lnTo>
                      <a:pt x="12105" y="18321"/>
                    </a:lnTo>
                    <a:lnTo>
                      <a:pt x="12060" y="17807"/>
                    </a:lnTo>
                    <a:lnTo>
                      <a:pt x="11880" y="17229"/>
                    </a:lnTo>
                    <a:lnTo>
                      <a:pt x="11610" y="16650"/>
                    </a:lnTo>
                    <a:lnTo>
                      <a:pt x="8775" y="12729"/>
                    </a:lnTo>
                    <a:lnTo>
                      <a:pt x="8460" y="12214"/>
                    </a:lnTo>
                    <a:lnTo>
                      <a:pt x="8055" y="11893"/>
                    </a:lnTo>
                    <a:lnTo>
                      <a:pt x="7650" y="11764"/>
                    </a:lnTo>
                    <a:lnTo>
                      <a:pt x="7290" y="11700"/>
                    </a:lnTo>
                    <a:lnTo>
                      <a:pt x="6840" y="11764"/>
                    </a:lnTo>
                    <a:lnTo>
                      <a:pt x="6435" y="11893"/>
                    </a:lnTo>
                    <a:lnTo>
                      <a:pt x="6120" y="12214"/>
                    </a:lnTo>
                    <a:lnTo>
                      <a:pt x="5715" y="12729"/>
                    </a:lnTo>
                    <a:lnTo>
                      <a:pt x="2925" y="16650"/>
                    </a:lnTo>
                    <a:lnTo>
                      <a:pt x="2610" y="17229"/>
                    </a:lnTo>
                    <a:lnTo>
                      <a:pt x="2430" y="17871"/>
                    </a:lnTo>
                    <a:lnTo>
                      <a:pt x="2385" y="18450"/>
                    </a:lnTo>
                    <a:lnTo>
                      <a:pt x="2430" y="18964"/>
                    </a:lnTo>
                    <a:lnTo>
                      <a:pt x="2565" y="19286"/>
                    </a:lnTo>
                    <a:lnTo>
                      <a:pt x="2655" y="19543"/>
                    </a:lnTo>
                    <a:lnTo>
                      <a:pt x="2835" y="19671"/>
                    </a:lnTo>
                    <a:lnTo>
                      <a:pt x="3015" y="19929"/>
                    </a:lnTo>
                    <a:lnTo>
                      <a:pt x="3375" y="20186"/>
                    </a:lnTo>
                    <a:lnTo>
                      <a:pt x="3825" y="20250"/>
                    </a:lnTo>
                    <a:lnTo>
                      <a:pt x="5130" y="20250"/>
                    </a:lnTo>
                    <a:lnTo>
                      <a:pt x="5130" y="21536"/>
                    </a:lnTo>
                    <a:lnTo>
                      <a:pt x="4545" y="21471"/>
                    </a:lnTo>
                    <a:lnTo>
                      <a:pt x="4050" y="21279"/>
                    </a:lnTo>
                    <a:lnTo>
                      <a:pt x="3555" y="21021"/>
                    </a:lnTo>
                    <a:lnTo>
                      <a:pt x="3105" y="20829"/>
                    </a:lnTo>
                    <a:lnTo>
                      <a:pt x="2655" y="20507"/>
                    </a:lnTo>
                    <a:lnTo>
                      <a:pt x="2205" y="20121"/>
                    </a:lnTo>
                    <a:lnTo>
                      <a:pt x="1845" y="19671"/>
                    </a:lnTo>
                    <a:lnTo>
                      <a:pt x="1485" y="19286"/>
                    </a:lnTo>
                    <a:lnTo>
                      <a:pt x="1170" y="18771"/>
                    </a:lnTo>
                    <a:lnTo>
                      <a:pt x="900" y="18257"/>
                    </a:lnTo>
                    <a:lnTo>
                      <a:pt x="585" y="17679"/>
                    </a:lnTo>
                    <a:lnTo>
                      <a:pt x="360" y="17164"/>
                    </a:lnTo>
                    <a:lnTo>
                      <a:pt x="225" y="16521"/>
                    </a:lnTo>
                    <a:lnTo>
                      <a:pt x="90" y="15943"/>
                    </a:lnTo>
                    <a:lnTo>
                      <a:pt x="45" y="15236"/>
                    </a:lnTo>
                    <a:lnTo>
                      <a:pt x="0" y="14593"/>
                    </a:lnTo>
                    <a:lnTo>
                      <a:pt x="45" y="14079"/>
                    </a:lnTo>
                    <a:lnTo>
                      <a:pt x="90" y="13436"/>
                    </a:lnTo>
                    <a:lnTo>
                      <a:pt x="225" y="12857"/>
                    </a:lnTo>
                    <a:lnTo>
                      <a:pt x="315" y="12279"/>
                    </a:lnTo>
                    <a:lnTo>
                      <a:pt x="540" y="11764"/>
                    </a:lnTo>
                    <a:lnTo>
                      <a:pt x="720" y="11250"/>
                    </a:lnTo>
                    <a:lnTo>
                      <a:pt x="990" y="10736"/>
                    </a:lnTo>
                    <a:lnTo>
                      <a:pt x="1620" y="9836"/>
                    </a:lnTo>
                    <a:lnTo>
                      <a:pt x="2250" y="9064"/>
                    </a:lnTo>
                    <a:lnTo>
                      <a:pt x="2655" y="8743"/>
                    </a:lnTo>
                    <a:lnTo>
                      <a:pt x="3105" y="8486"/>
                    </a:lnTo>
                    <a:lnTo>
                      <a:pt x="3555" y="8164"/>
                    </a:lnTo>
                    <a:lnTo>
                      <a:pt x="4005" y="8036"/>
                    </a:lnTo>
                    <a:lnTo>
                      <a:pt x="4455" y="7843"/>
                    </a:lnTo>
                    <a:lnTo>
                      <a:pt x="4455" y="7586"/>
                    </a:lnTo>
                    <a:lnTo>
                      <a:pt x="4500" y="6879"/>
                    </a:lnTo>
                    <a:lnTo>
                      <a:pt x="4545" y="6107"/>
                    </a:lnTo>
                    <a:lnTo>
                      <a:pt x="4725" y="5400"/>
                    </a:lnTo>
                    <a:lnTo>
                      <a:pt x="4950" y="4693"/>
                    </a:lnTo>
                    <a:lnTo>
                      <a:pt x="5220" y="4050"/>
                    </a:lnTo>
                    <a:lnTo>
                      <a:pt x="5535" y="3407"/>
                    </a:lnTo>
                    <a:lnTo>
                      <a:pt x="5895" y="2764"/>
                    </a:lnTo>
                    <a:lnTo>
                      <a:pt x="6345" y="2314"/>
                    </a:lnTo>
                    <a:lnTo>
                      <a:pt x="6795" y="1736"/>
                    </a:lnTo>
                    <a:lnTo>
                      <a:pt x="7245" y="1350"/>
                    </a:lnTo>
                    <a:lnTo>
                      <a:pt x="7785" y="964"/>
                    </a:lnTo>
                    <a:lnTo>
                      <a:pt x="8325" y="643"/>
                    </a:lnTo>
                    <a:lnTo>
                      <a:pt x="9495" y="129"/>
                    </a:lnTo>
                    <a:lnTo>
                      <a:pt x="10170" y="64"/>
                    </a:lnTo>
                    <a:lnTo>
                      <a:pt x="10800" y="0"/>
                    </a:lnTo>
                    <a:lnTo>
                      <a:pt x="11475" y="64"/>
                    </a:lnTo>
                    <a:lnTo>
                      <a:pt x="12060" y="129"/>
                    </a:lnTo>
                    <a:lnTo>
                      <a:pt x="12690" y="386"/>
                    </a:lnTo>
                    <a:lnTo>
                      <a:pt x="13275" y="643"/>
                    </a:lnTo>
                    <a:lnTo>
                      <a:pt x="13860" y="964"/>
                    </a:lnTo>
                    <a:lnTo>
                      <a:pt x="14850" y="1736"/>
                    </a:lnTo>
                    <a:lnTo>
                      <a:pt x="15300" y="2314"/>
                    </a:lnTo>
                    <a:lnTo>
                      <a:pt x="15660" y="2764"/>
                    </a:lnTo>
                    <a:lnTo>
                      <a:pt x="16065" y="3407"/>
                    </a:lnTo>
                    <a:lnTo>
                      <a:pt x="16425" y="4050"/>
                    </a:lnTo>
                    <a:lnTo>
                      <a:pt x="16605" y="4693"/>
                    </a:lnTo>
                    <a:lnTo>
                      <a:pt x="16830" y="5400"/>
                    </a:lnTo>
                    <a:lnTo>
                      <a:pt x="17010" y="6107"/>
                    </a:lnTo>
                    <a:lnTo>
                      <a:pt x="17145" y="6879"/>
                    </a:lnTo>
                    <a:lnTo>
                      <a:pt x="17145" y="7843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23" name="iś1íḍe">
                <a:extLst>
                  <a:ext uri="{FF2B5EF4-FFF2-40B4-BE49-F238E27FC236}">
                    <a16:creationId xmlns:a16="http://schemas.microsoft.com/office/drawing/2014/main" id="{651ED16F-54C2-436E-B2A7-BB8526B0D93C}"/>
                  </a:ext>
                </a:extLst>
              </p:cNvPr>
              <p:cNvSpPr/>
              <p:nvPr/>
            </p:nvSpPr>
            <p:spPr>
              <a:xfrm>
                <a:off x="258614" y="216972"/>
                <a:ext cx="203824" cy="2871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711" y="13305"/>
                    </a:moveTo>
                    <a:lnTo>
                      <a:pt x="14711" y="2628"/>
                    </a:lnTo>
                    <a:lnTo>
                      <a:pt x="14595" y="2135"/>
                    </a:lnTo>
                    <a:lnTo>
                      <a:pt x="14361" y="1560"/>
                    </a:lnTo>
                    <a:lnTo>
                      <a:pt x="14011" y="1068"/>
                    </a:lnTo>
                    <a:lnTo>
                      <a:pt x="13544" y="657"/>
                    </a:lnTo>
                    <a:lnTo>
                      <a:pt x="12376" y="164"/>
                    </a:lnTo>
                    <a:lnTo>
                      <a:pt x="11676" y="0"/>
                    </a:lnTo>
                    <a:lnTo>
                      <a:pt x="10041" y="0"/>
                    </a:lnTo>
                    <a:lnTo>
                      <a:pt x="9341" y="164"/>
                    </a:lnTo>
                    <a:lnTo>
                      <a:pt x="8173" y="657"/>
                    </a:lnTo>
                    <a:lnTo>
                      <a:pt x="7706" y="1068"/>
                    </a:lnTo>
                    <a:lnTo>
                      <a:pt x="7472" y="1560"/>
                    </a:lnTo>
                    <a:lnTo>
                      <a:pt x="7239" y="2135"/>
                    </a:lnTo>
                    <a:lnTo>
                      <a:pt x="7239" y="13305"/>
                    </a:lnTo>
                    <a:lnTo>
                      <a:pt x="1284" y="13305"/>
                    </a:lnTo>
                    <a:lnTo>
                      <a:pt x="701" y="13469"/>
                    </a:lnTo>
                    <a:lnTo>
                      <a:pt x="234" y="13716"/>
                    </a:lnTo>
                    <a:lnTo>
                      <a:pt x="117" y="13962"/>
                    </a:lnTo>
                    <a:lnTo>
                      <a:pt x="0" y="14373"/>
                    </a:lnTo>
                    <a:lnTo>
                      <a:pt x="117" y="14701"/>
                    </a:lnTo>
                    <a:lnTo>
                      <a:pt x="350" y="15112"/>
                    </a:lnTo>
                    <a:lnTo>
                      <a:pt x="817" y="15522"/>
                    </a:lnTo>
                    <a:lnTo>
                      <a:pt x="8173" y="20614"/>
                    </a:lnTo>
                    <a:lnTo>
                      <a:pt x="8874" y="21025"/>
                    </a:lnTo>
                    <a:lnTo>
                      <a:pt x="9457" y="21271"/>
                    </a:lnTo>
                    <a:lnTo>
                      <a:pt x="10275" y="21518"/>
                    </a:lnTo>
                    <a:lnTo>
                      <a:pt x="10742" y="21600"/>
                    </a:lnTo>
                    <a:lnTo>
                      <a:pt x="11559" y="21518"/>
                    </a:lnTo>
                    <a:lnTo>
                      <a:pt x="12259" y="21271"/>
                    </a:lnTo>
                    <a:lnTo>
                      <a:pt x="12843" y="21025"/>
                    </a:lnTo>
                    <a:lnTo>
                      <a:pt x="13544" y="20614"/>
                    </a:lnTo>
                    <a:lnTo>
                      <a:pt x="20899" y="15522"/>
                    </a:lnTo>
                    <a:lnTo>
                      <a:pt x="21366" y="15194"/>
                    </a:lnTo>
                    <a:lnTo>
                      <a:pt x="21600" y="14373"/>
                    </a:lnTo>
                    <a:lnTo>
                      <a:pt x="21600" y="14044"/>
                    </a:lnTo>
                    <a:lnTo>
                      <a:pt x="21366" y="13798"/>
                    </a:lnTo>
                    <a:lnTo>
                      <a:pt x="20899" y="13469"/>
                    </a:lnTo>
                    <a:lnTo>
                      <a:pt x="20199" y="13305"/>
                    </a:lnTo>
                    <a:lnTo>
                      <a:pt x="14711" y="13305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85000" lnSpcReduction="20000"/>
              </a:bodyPr>
              <a:lstStyle/>
              <a:p>
                <a:pPr algn="ctr"/>
                <a:endParaRPr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</p:grpSp>
      <p:sp>
        <p:nvSpPr>
          <p:cNvPr id="24" name="TextBox 42">
            <a:extLst>
              <a:ext uri="{FF2B5EF4-FFF2-40B4-BE49-F238E27FC236}">
                <a16:creationId xmlns:a16="http://schemas.microsoft.com/office/drawing/2014/main" id="{0FA99AA0-BABE-4E4F-92B5-34B25A55FF49}"/>
              </a:ext>
            </a:extLst>
          </p:cNvPr>
          <p:cNvSpPr txBox="1"/>
          <p:nvPr/>
        </p:nvSpPr>
        <p:spPr>
          <a:xfrm>
            <a:off x="8673090" y="2017711"/>
            <a:ext cx="2737972" cy="91134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143">
              <a:lnSpc>
                <a:spcPct val="130000"/>
              </a:lnSpc>
              <a:defRPr sz="14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可借此机会测试产品的实践功能，根据客户体验及需求进一步完善产品，以应对市场需求。</a:t>
            </a:r>
          </a:p>
        </p:txBody>
      </p:sp>
      <p:sp>
        <p:nvSpPr>
          <p:cNvPr id="25" name="TextBox 6">
            <a:extLst>
              <a:ext uri="{FF2B5EF4-FFF2-40B4-BE49-F238E27FC236}">
                <a16:creationId xmlns:a16="http://schemas.microsoft.com/office/drawing/2014/main" id="{44A1B285-0883-4D94-BB73-5CC1FE2A5336}"/>
              </a:ext>
            </a:extLst>
          </p:cNvPr>
          <p:cNvSpPr txBox="1"/>
          <p:nvPr/>
        </p:nvSpPr>
        <p:spPr>
          <a:xfrm>
            <a:off x="8673090" y="1371380"/>
            <a:ext cx="2737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体验式策略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  <p:sp>
        <p:nvSpPr>
          <p:cNvPr id="26" name="TextBox 42">
            <a:extLst>
              <a:ext uri="{FF2B5EF4-FFF2-40B4-BE49-F238E27FC236}">
                <a16:creationId xmlns:a16="http://schemas.microsoft.com/office/drawing/2014/main" id="{F1D79DBD-22B2-42F9-B8E3-D00635A88A1D}"/>
              </a:ext>
            </a:extLst>
          </p:cNvPr>
          <p:cNvSpPr txBox="1"/>
          <p:nvPr/>
        </p:nvSpPr>
        <p:spPr>
          <a:xfrm>
            <a:off x="8684632" y="4834701"/>
            <a:ext cx="2737972" cy="147065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143">
              <a:lnSpc>
                <a:spcPct val="130000"/>
              </a:lnSpc>
              <a:defRPr sz="14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根据马尔科姆·格拉德威尔提出的“引爆点理论”第二法则，流行事物本身所具备的要素应该具有让人过目不忘，或者至少给人留下深刻印象的附着力。</a:t>
            </a:r>
          </a:p>
        </p:txBody>
      </p:sp>
      <p:sp>
        <p:nvSpPr>
          <p:cNvPr id="27" name="TextBox 6">
            <a:extLst>
              <a:ext uri="{FF2B5EF4-FFF2-40B4-BE49-F238E27FC236}">
                <a16:creationId xmlns:a16="http://schemas.microsoft.com/office/drawing/2014/main" id="{2197A461-F001-41BD-8055-314B23D628C1}"/>
              </a:ext>
            </a:extLst>
          </p:cNvPr>
          <p:cNvSpPr txBox="1"/>
          <p:nvPr/>
        </p:nvSpPr>
        <p:spPr>
          <a:xfrm>
            <a:off x="8724488" y="4321914"/>
            <a:ext cx="2737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引爆点营销策略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  <p:sp>
        <p:nvSpPr>
          <p:cNvPr id="28" name="TextBox 42">
            <a:extLst>
              <a:ext uri="{FF2B5EF4-FFF2-40B4-BE49-F238E27FC236}">
                <a16:creationId xmlns:a16="http://schemas.microsoft.com/office/drawing/2014/main" id="{18B2130D-7D04-421B-A36E-5A5EA235C230}"/>
              </a:ext>
            </a:extLst>
          </p:cNvPr>
          <p:cNvSpPr txBox="1"/>
          <p:nvPr/>
        </p:nvSpPr>
        <p:spPr>
          <a:xfrm>
            <a:off x="838503" y="2017711"/>
            <a:ext cx="2737972" cy="11869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143">
              <a:lnSpc>
                <a:spcPct val="130000"/>
              </a:lnSpc>
              <a:defRPr sz="14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进一步宣传推广产品，并以无偿或有偿的方式为网友的问题提供解答，以此树立企业高可信度、高科技、硬实力的形象。</a:t>
            </a:r>
          </a:p>
        </p:txBody>
      </p:sp>
      <p:sp>
        <p:nvSpPr>
          <p:cNvPr id="29" name="TextBox 6">
            <a:extLst>
              <a:ext uri="{FF2B5EF4-FFF2-40B4-BE49-F238E27FC236}">
                <a16:creationId xmlns:a16="http://schemas.microsoft.com/office/drawing/2014/main" id="{62BCA05E-3321-4246-830D-15FF4F61D636}"/>
              </a:ext>
            </a:extLst>
          </p:cNvPr>
          <p:cNvSpPr txBox="1"/>
          <p:nvPr/>
        </p:nvSpPr>
        <p:spPr>
          <a:xfrm>
            <a:off x="838503" y="1371380"/>
            <a:ext cx="2737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互联网策略</a:t>
            </a:r>
          </a:p>
        </p:txBody>
      </p:sp>
      <p:sp>
        <p:nvSpPr>
          <p:cNvPr id="30" name="TextBox 42">
            <a:extLst>
              <a:ext uri="{FF2B5EF4-FFF2-40B4-BE49-F238E27FC236}">
                <a16:creationId xmlns:a16="http://schemas.microsoft.com/office/drawing/2014/main" id="{D721E029-3CB7-4553-8007-D9B8F8436D17}"/>
              </a:ext>
            </a:extLst>
          </p:cNvPr>
          <p:cNvSpPr txBox="1"/>
          <p:nvPr/>
        </p:nvSpPr>
        <p:spPr>
          <a:xfrm>
            <a:off x="909092" y="4834701"/>
            <a:ext cx="2737972" cy="119058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143">
              <a:lnSpc>
                <a:spcPct val="130000"/>
              </a:lnSpc>
              <a:defRPr sz="14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借此机会将产品推向于广大群众，拉近产品与客户的距离。也可通过会展拉取一些感兴趣的投资人，为产品的投资作准备。</a:t>
            </a: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1C8FF384-38CA-4DD8-A8F9-01BB538CBB80}"/>
              </a:ext>
            </a:extLst>
          </p:cNvPr>
          <p:cNvSpPr txBox="1"/>
          <p:nvPr/>
        </p:nvSpPr>
        <p:spPr>
          <a:xfrm>
            <a:off x="916249" y="4321914"/>
            <a:ext cx="2737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博览会策略</a:t>
            </a:r>
            <a:endParaRPr 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7B63B51F-51C0-9FDE-F46E-CDDD1D0C0C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矩形 36">
            <a:extLst>
              <a:ext uri="{FF2B5EF4-FFF2-40B4-BE49-F238E27FC236}">
                <a16:creationId xmlns:a16="http://schemas.microsoft.com/office/drawing/2014/main" id="{35F2D8E4-45C7-5716-302B-F1B02A1F974F}"/>
              </a:ext>
            </a:extLst>
          </p:cNvPr>
          <p:cNvSpPr/>
          <p:nvPr/>
        </p:nvSpPr>
        <p:spPr>
          <a:xfrm>
            <a:off x="772660" y="2026776"/>
            <a:ext cx="2881561" cy="1509810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3A59D6B0-5F57-AD0A-47D2-1956CA24F43B}"/>
              </a:ext>
            </a:extLst>
          </p:cNvPr>
          <p:cNvSpPr/>
          <p:nvPr/>
        </p:nvSpPr>
        <p:spPr>
          <a:xfrm>
            <a:off x="785682" y="4764307"/>
            <a:ext cx="2881561" cy="1509810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E19BCFF4-A7BA-795A-9D7D-B54CFFE0CC00}"/>
              </a:ext>
            </a:extLst>
          </p:cNvPr>
          <p:cNvSpPr/>
          <p:nvPr/>
        </p:nvSpPr>
        <p:spPr>
          <a:xfrm>
            <a:off x="8684632" y="1919190"/>
            <a:ext cx="2881561" cy="1509810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AADAC0E2-EB63-008B-71C7-4B6CE029102A}"/>
              </a:ext>
            </a:extLst>
          </p:cNvPr>
          <p:cNvSpPr/>
          <p:nvPr/>
        </p:nvSpPr>
        <p:spPr>
          <a:xfrm>
            <a:off x="8636004" y="4850126"/>
            <a:ext cx="2881561" cy="1509810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23EEF9FA-CC2C-E903-7DE4-03F1D3878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EE93465D-379C-197D-DCA6-00315BFC3772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209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7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250"/>
                            </p:stCondLst>
                            <p:childTnLst>
                              <p:par>
                                <p:cTn id="5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25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750"/>
                            </p:stCondLst>
                            <p:childTnLst>
                              <p:par>
                                <p:cTn id="7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A-任意多边形 32">
            <a:extLst>
              <a:ext uri="{FF2B5EF4-FFF2-40B4-BE49-F238E27FC236}">
                <a16:creationId xmlns:a16="http://schemas.microsoft.com/office/drawing/2014/main" id="{51DB18E4-7D4E-189F-6E30-846F63C947A0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202458" y="4428922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78E3768-D094-48C1-B095-B375426F46E2}"/>
              </a:ext>
            </a:extLst>
          </p:cNvPr>
          <p:cNvGrpSpPr/>
          <p:nvPr/>
        </p:nvGrpSpPr>
        <p:grpSpPr>
          <a:xfrm>
            <a:off x="-188686" y="297905"/>
            <a:ext cx="12569372" cy="6773188"/>
            <a:chOff x="-188686" y="297905"/>
            <a:chExt cx="12569372" cy="6773188"/>
          </a:xfrm>
        </p:grpSpPr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F4D1CE98-421D-437D-B31F-7FEDF222B939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115">
              <a:extLst>
                <a:ext uri="{FF2B5EF4-FFF2-40B4-BE49-F238E27FC236}">
                  <a16:creationId xmlns:a16="http://schemas.microsoft.com/office/drawing/2014/main" id="{36D4C8A6-00FA-4DA7-A107-13523732A010}"/>
                </a:ext>
              </a:extLst>
            </p:cNvPr>
            <p:cNvSpPr txBox="1"/>
            <p:nvPr/>
          </p:nvSpPr>
          <p:spPr>
            <a:xfrm>
              <a:off x="1338579" y="297905"/>
              <a:ext cx="15671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" panose="020B0500000000000000" pitchFamily="34" charset="-122"/>
                </a:rPr>
                <a:t>营销策略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CC3F635A-0F21-487B-8866-3F0C92FE0065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E4C58F74-D833-4994-9CAE-97BB9EFFD46A}"/>
              </a:ext>
            </a:extLst>
          </p:cNvPr>
          <p:cNvGrpSpPr/>
          <p:nvPr/>
        </p:nvGrpSpPr>
        <p:grpSpPr>
          <a:xfrm>
            <a:off x="1439333" y="1862804"/>
            <a:ext cx="9792914" cy="2027802"/>
            <a:chOff x="1347786" y="1839763"/>
            <a:chExt cx="9792914" cy="2027802"/>
          </a:xfrm>
        </p:grpSpPr>
        <p:sp>
          <p:nvSpPr>
            <p:cNvPr id="3" name="任意多边形 51">
              <a:extLst>
                <a:ext uri="{FF2B5EF4-FFF2-40B4-BE49-F238E27FC236}">
                  <a16:creationId xmlns:a16="http://schemas.microsoft.com/office/drawing/2014/main" id="{2674B2F9-9D6B-4DBC-96B7-5D6620FB7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7786" y="2725589"/>
              <a:ext cx="1765300" cy="1119187"/>
            </a:xfrm>
            <a:custGeom>
              <a:avLst/>
              <a:gdLst>
                <a:gd name="connsiteX0" fmla="*/ 0 w 1765300"/>
                <a:gd name="connsiteY0" fmla="*/ 0 h 1119187"/>
                <a:gd name="connsiteX1" fmla="*/ 1194972 w 1765300"/>
                <a:gd name="connsiteY1" fmla="*/ 0 h 1119187"/>
                <a:gd name="connsiteX2" fmla="*/ 1357923 w 1765300"/>
                <a:gd name="connsiteY2" fmla="*/ 165881 h 1119187"/>
                <a:gd name="connsiteX3" fmla="*/ 1520874 w 1765300"/>
                <a:gd name="connsiteY3" fmla="*/ 0 h 1119187"/>
                <a:gd name="connsiteX4" fmla="*/ 1765300 w 1765300"/>
                <a:gd name="connsiteY4" fmla="*/ 0 h 1119187"/>
                <a:gd name="connsiteX5" fmla="*/ 1507295 w 1765300"/>
                <a:gd name="connsiteY5" fmla="*/ 635879 h 1119187"/>
                <a:gd name="connsiteX6" fmla="*/ 1450600 w 1765300"/>
                <a:gd name="connsiteY6" fmla="*/ 683462 h 1119187"/>
                <a:gd name="connsiteX7" fmla="*/ 1425576 w 1765300"/>
                <a:gd name="connsiteY7" fmla="*/ 1119187 h 1119187"/>
                <a:gd name="connsiteX8" fmla="*/ 1140533 w 1765300"/>
                <a:gd name="connsiteY8" fmla="*/ 859579 h 1119187"/>
                <a:gd name="connsiteX9" fmla="*/ 1060931 w 1765300"/>
                <a:gd name="connsiteY9" fmla="*/ 880328 h 1119187"/>
                <a:gd name="connsiteX10" fmla="*/ 882650 w 1765300"/>
                <a:gd name="connsiteY10" fmla="*/ 898525 h 1119187"/>
                <a:gd name="connsiteX11" fmla="*/ 0 w 1765300"/>
                <a:gd name="connsiteY11" fmla="*/ 0 h 111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5300" h="1119187">
                  <a:moveTo>
                    <a:pt x="0" y="0"/>
                  </a:moveTo>
                  <a:cubicBezTo>
                    <a:pt x="0" y="0"/>
                    <a:pt x="0" y="0"/>
                    <a:pt x="1194972" y="0"/>
                  </a:cubicBezTo>
                  <a:cubicBezTo>
                    <a:pt x="1194972" y="0"/>
                    <a:pt x="1194972" y="0"/>
                    <a:pt x="1357923" y="165881"/>
                  </a:cubicBezTo>
                  <a:lnTo>
                    <a:pt x="1520874" y="0"/>
                  </a:lnTo>
                  <a:cubicBezTo>
                    <a:pt x="1520874" y="0"/>
                    <a:pt x="1520874" y="0"/>
                    <a:pt x="1765300" y="0"/>
                  </a:cubicBezTo>
                  <a:cubicBezTo>
                    <a:pt x="1765300" y="248822"/>
                    <a:pt x="1666851" y="473453"/>
                    <a:pt x="1507295" y="635879"/>
                  </a:cubicBezTo>
                  <a:lnTo>
                    <a:pt x="1450600" y="683462"/>
                  </a:lnTo>
                  <a:lnTo>
                    <a:pt x="1425576" y="1119187"/>
                  </a:lnTo>
                  <a:lnTo>
                    <a:pt x="1140533" y="859579"/>
                  </a:lnTo>
                  <a:lnTo>
                    <a:pt x="1060931" y="880328"/>
                  </a:lnTo>
                  <a:cubicBezTo>
                    <a:pt x="1003378" y="892261"/>
                    <a:pt x="943757" y="898525"/>
                    <a:pt x="882650" y="898525"/>
                  </a:cubicBezTo>
                  <a:cubicBezTo>
                    <a:pt x="393798" y="898525"/>
                    <a:pt x="0" y="4976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b="1">
                <a:noFill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0528D38F-C02E-431C-A57B-C468F88DF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7787" y="1839763"/>
              <a:ext cx="1765300" cy="1065213"/>
            </a:xfrm>
            <a:custGeom>
              <a:avLst/>
              <a:gdLst>
                <a:gd name="T0" fmla="*/ 65 w 130"/>
                <a:gd name="T1" fmla="*/ 0 h 77"/>
                <a:gd name="T2" fmla="*/ 0 w 130"/>
                <a:gd name="T3" fmla="*/ 65 h 77"/>
                <a:gd name="T4" fmla="*/ 88 w 130"/>
                <a:gd name="T5" fmla="*/ 65 h 77"/>
                <a:gd name="T6" fmla="*/ 100 w 130"/>
                <a:gd name="T7" fmla="*/ 77 h 77"/>
                <a:gd name="T8" fmla="*/ 112 w 130"/>
                <a:gd name="T9" fmla="*/ 65 h 77"/>
                <a:gd name="T10" fmla="*/ 130 w 130"/>
                <a:gd name="T11" fmla="*/ 65 h 77"/>
                <a:gd name="T12" fmla="*/ 65 w 130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77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29"/>
                    <a:pt x="101" y="0"/>
                    <a:pt x="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E50B0698-3F0D-4EED-8896-90A09DB9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8750" y="2600176"/>
              <a:ext cx="476250" cy="234950"/>
            </a:xfrm>
            <a:custGeom>
              <a:avLst/>
              <a:gdLst>
                <a:gd name="T0" fmla="*/ 0 w 300"/>
                <a:gd name="T1" fmla="*/ 148 h 148"/>
                <a:gd name="T2" fmla="*/ 154 w 300"/>
                <a:gd name="T3" fmla="*/ 0 h 148"/>
                <a:gd name="T4" fmla="*/ 300 w 300"/>
                <a:gd name="T5" fmla="*/ 148 h 148"/>
                <a:gd name="T6" fmla="*/ 0 w 300"/>
                <a:gd name="T7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0" h="148">
                  <a:moveTo>
                    <a:pt x="0" y="148"/>
                  </a:moveTo>
                  <a:lnTo>
                    <a:pt x="154" y="0"/>
                  </a:lnTo>
                  <a:lnTo>
                    <a:pt x="300" y="148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6" name="Freeform 135">
              <a:extLst>
                <a:ext uri="{FF2B5EF4-FFF2-40B4-BE49-F238E27FC236}">
                  <a16:creationId xmlns:a16="http://schemas.microsoft.com/office/drawing/2014/main" id="{95280B11-1746-4E65-B1FF-113210B1F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951" y="2156585"/>
              <a:ext cx="638936" cy="391972"/>
            </a:xfrm>
            <a:custGeom>
              <a:avLst/>
              <a:gdLst>
                <a:gd name="T0" fmla="*/ 109 w 119"/>
                <a:gd name="T1" fmla="*/ 36 h 73"/>
                <a:gd name="T2" fmla="*/ 87 w 119"/>
                <a:gd name="T3" fmla="*/ 14 h 73"/>
                <a:gd name="T4" fmla="*/ 85 w 119"/>
                <a:gd name="T5" fmla="*/ 15 h 73"/>
                <a:gd name="T6" fmla="*/ 60 w 119"/>
                <a:gd name="T7" fmla="*/ 0 h 73"/>
                <a:gd name="T8" fmla="*/ 32 w 119"/>
                <a:gd name="T9" fmla="*/ 23 h 73"/>
                <a:gd name="T10" fmla="*/ 30 w 119"/>
                <a:gd name="T11" fmla="*/ 22 h 73"/>
                <a:gd name="T12" fmla="*/ 14 w 119"/>
                <a:gd name="T13" fmla="*/ 34 h 73"/>
                <a:gd name="T14" fmla="*/ 0 w 119"/>
                <a:gd name="T15" fmla="*/ 53 h 73"/>
                <a:gd name="T16" fmla="*/ 19 w 119"/>
                <a:gd name="T17" fmla="*/ 73 h 73"/>
                <a:gd name="T18" fmla="*/ 100 w 119"/>
                <a:gd name="T19" fmla="*/ 73 h 73"/>
                <a:gd name="T20" fmla="*/ 119 w 119"/>
                <a:gd name="T21" fmla="*/ 53 h 73"/>
                <a:gd name="T22" fmla="*/ 109 w 119"/>
                <a:gd name="T23" fmla="*/ 3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9" h="73">
                  <a:moveTo>
                    <a:pt x="109" y="36"/>
                  </a:moveTo>
                  <a:cubicBezTo>
                    <a:pt x="109" y="24"/>
                    <a:pt x="99" y="14"/>
                    <a:pt x="87" y="14"/>
                  </a:cubicBezTo>
                  <a:cubicBezTo>
                    <a:pt x="86" y="14"/>
                    <a:pt x="85" y="14"/>
                    <a:pt x="85" y="15"/>
                  </a:cubicBezTo>
                  <a:cubicBezTo>
                    <a:pt x="80" y="6"/>
                    <a:pt x="70" y="0"/>
                    <a:pt x="60" y="0"/>
                  </a:cubicBezTo>
                  <a:cubicBezTo>
                    <a:pt x="46" y="0"/>
                    <a:pt x="35" y="10"/>
                    <a:pt x="32" y="23"/>
                  </a:cubicBezTo>
                  <a:cubicBezTo>
                    <a:pt x="31" y="22"/>
                    <a:pt x="30" y="22"/>
                    <a:pt x="30" y="22"/>
                  </a:cubicBezTo>
                  <a:cubicBezTo>
                    <a:pt x="22" y="22"/>
                    <a:pt x="16" y="28"/>
                    <a:pt x="14" y="34"/>
                  </a:cubicBezTo>
                  <a:cubicBezTo>
                    <a:pt x="6" y="37"/>
                    <a:pt x="0" y="44"/>
                    <a:pt x="0" y="53"/>
                  </a:cubicBezTo>
                  <a:cubicBezTo>
                    <a:pt x="0" y="64"/>
                    <a:pt x="8" y="73"/>
                    <a:pt x="19" y="73"/>
                  </a:cubicBezTo>
                  <a:cubicBezTo>
                    <a:pt x="100" y="73"/>
                    <a:pt x="100" y="73"/>
                    <a:pt x="100" y="73"/>
                  </a:cubicBezTo>
                  <a:cubicBezTo>
                    <a:pt x="111" y="73"/>
                    <a:pt x="119" y="64"/>
                    <a:pt x="119" y="53"/>
                  </a:cubicBezTo>
                  <a:cubicBezTo>
                    <a:pt x="119" y="46"/>
                    <a:pt x="115" y="40"/>
                    <a:pt x="109" y="36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b="1" kern="0">
                <a:solidFill>
                  <a:prstClr val="black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1" name="Freeform 130">
              <a:extLst>
                <a:ext uri="{FF2B5EF4-FFF2-40B4-BE49-F238E27FC236}">
                  <a16:creationId xmlns:a16="http://schemas.microsoft.com/office/drawing/2014/main" id="{69C32CF7-D45F-4EEA-AC3A-8FF72CCB21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16994" y="2079550"/>
              <a:ext cx="546042" cy="546042"/>
            </a:xfrm>
            <a:custGeom>
              <a:avLst/>
              <a:gdLst>
                <a:gd name="T0" fmla="*/ 92 w 102"/>
                <a:gd name="T1" fmla="*/ 42 h 102"/>
                <a:gd name="T2" fmla="*/ 102 w 102"/>
                <a:gd name="T3" fmla="*/ 38 h 102"/>
                <a:gd name="T4" fmla="*/ 97 w 102"/>
                <a:gd name="T5" fmla="*/ 24 h 102"/>
                <a:gd name="T6" fmla="*/ 87 w 102"/>
                <a:gd name="T7" fmla="*/ 28 h 102"/>
                <a:gd name="T8" fmla="*/ 74 w 102"/>
                <a:gd name="T9" fmla="*/ 16 h 102"/>
                <a:gd name="T10" fmla="*/ 78 w 102"/>
                <a:gd name="T11" fmla="*/ 5 h 102"/>
                <a:gd name="T12" fmla="*/ 65 w 102"/>
                <a:gd name="T13" fmla="*/ 0 h 102"/>
                <a:gd name="T14" fmla="*/ 60 w 102"/>
                <a:gd name="T15" fmla="*/ 10 h 102"/>
                <a:gd name="T16" fmla="*/ 42 w 102"/>
                <a:gd name="T17" fmla="*/ 9 h 102"/>
                <a:gd name="T18" fmla="*/ 38 w 102"/>
                <a:gd name="T19" fmla="*/ 0 h 102"/>
                <a:gd name="T20" fmla="*/ 24 w 102"/>
                <a:gd name="T21" fmla="*/ 5 h 102"/>
                <a:gd name="T22" fmla="*/ 28 w 102"/>
                <a:gd name="T23" fmla="*/ 15 h 102"/>
                <a:gd name="T24" fmla="*/ 15 w 102"/>
                <a:gd name="T25" fmla="*/ 28 h 102"/>
                <a:gd name="T26" fmla="*/ 5 w 102"/>
                <a:gd name="T27" fmla="*/ 24 h 102"/>
                <a:gd name="T28" fmla="*/ 0 w 102"/>
                <a:gd name="T29" fmla="*/ 37 h 102"/>
                <a:gd name="T30" fmla="*/ 10 w 102"/>
                <a:gd name="T31" fmla="*/ 42 h 102"/>
                <a:gd name="T32" fmla="*/ 9 w 102"/>
                <a:gd name="T33" fmla="*/ 60 h 102"/>
                <a:gd name="T34" fmla="*/ 0 w 102"/>
                <a:gd name="T35" fmla="*/ 64 h 102"/>
                <a:gd name="T36" fmla="*/ 5 w 102"/>
                <a:gd name="T37" fmla="*/ 78 h 102"/>
                <a:gd name="T38" fmla="*/ 15 w 102"/>
                <a:gd name="T39" fmla="*/ 74 h 102"/>
                <a:gd name="T40" fmla="*/ 28 w 102"/>
                <a:gd name="T41" fmla="*/ 86 h 102"/>
                <a:gd name="T42" fmla="*/ 24 w 102"/>
                <a:gd name="T43" fmla="*/ 97 h 102"/>
                <a:gd name="T44" fmla="*/ 37 w 102"/>
                <a:gd name="T45" fmla="*/ 102 h 102"/>
                <a:gd name="T46" fmla="*/ 42 w 102"/>
                <a:gd name="T47" fmla="*/ 92 h 102"/>
                <a:gd name="T48" fmla="*/ 60 w 102"/>
                <a:gd name="T49" fmla="*/ 92 h 102"/>
                <a:gd name="T50" fmla="*/ 64 w 102"/>
                <a:gd name="T51" fmla="*/ 102 h 102"/>
                <a:gd name="T52" fmla="*/ 78 w 102"/>
                <a:gd name="T53" fmla="*/ 97 h 102"/>
                <a:gd name="T54" fmla="*/ 74 w 102"/>
                <a:gd name="T55" fmla="*/ 87 h 102"/>
                <a:gd name="T56" fmla="*/ 86 w 102"/>
                <a:gd name="T57" fmla="*/ 74 h 102"/>
                <a:gd name="T58" fmla="*/ 97 w 102"/>
                <a:gd name="T59" fmla="*/ 78 h 102"/>
                <a:gd name="T60" fmla="*/ 102 w 102"/>
                <a:gd name="T61" fmla="*/ 65 h 102"/>
                <a:gd name="T62" fmla="*/ 92 w 102"/>
                <a:gd name="T63" fmla="*/ 60 h 102"/>
                <a:gd name="T64" fmla="*/ 92 w 102"/>
                <a:gd name="T65" fmla="*/ 42 h 102"/>
                <a:gd name="T66" fmla="*/ 51 w 102"/>
                <a:gd name="T67" fmla="*/ 71 h 102"/>
                <a:gd name="T68" fmla="*/ 31 w 102"/>
                <a:gd name="T69" fmla="*/ 51 h 102"/>
                <a:gd name="T70" fmla="*/ 46 w 102"/>
                <a:gd name="T71" fmla="*/ 32 h 102"/>
                <a:gd name="T72" fmla="*/ 46 w 102"/>
                <a:gd name="T73" fmla="*/ 28 h 102"/>
                <a:gd name="T74" fmla="*/ 56 w 102"/>
                <a:gd name="T75" fmla="*/ 28 h 102"/>
                <a:gd name="T76" fmla="*/ 56 w 102"/>
                <a:gd name="T77" fmla="*/ 32 h 102"/>
                <a:gd name="T78" fmla="*/ 71 w 102"/>
                <a:gd name="T79" fmla="*/ 51 h 102"/>
                <a:gd name="T80" fmla="*/ 51 w 102"/>
                <a:gd name="T81" fmla="*/ 7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2" h="102">
                  <a:moveTo>
                    <a:pt x="92" y="42"/>
                  </a:moveTo>
                  <a:cubicBezTo>
                    <a:pt x="102" y="38"/>
                    <a:pt x="102" y="38"/>
                    <a:pt x="102" y="38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3" y="23"/>
                    <a:pt x="79" y="19"/>
                    <a:pt x="74" y="1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54" y="8"/>
                    <a:pt x="48" y="8"/>
                    <a:pt x="42" y="9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3" y="19"/>
                    <a:pt x="19" y="23"/>
                    <a:pt x="15" y="28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8" y="48"/>
                    <a:pt x="8" y="54"/>
                    <a:pt x="9" y="6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9" y="79"/>
                    <a:pt x="23" y="83"/>
                    <a:pt x="28" y="86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48" y="94"/>
                    <a:pt x="54" y="94"/>
                    <a:pt x="60" y="92"/>
                  </a:cubicBezTo>
                  <a:cubicBezTo>
                    <a:pt x="64" y="102"/>
                    <a:pt x="64" y="102"/>
                    <a:pt x="64" y="102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9" y="83"/>
                    <a:pt x="83" y="79"/>
                    <a:pt x="86" y="74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102" y="65"/>
                    <a:pt x="102" y="65"/>
                    <a:pt x="102" y="65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54"/>
                    <a:pt x="94" y="48"/>
                    <a:pt x="92" y="42"/>
                  </a:cubicBezTo>
                  <a:close/>
                  <a:moveTo>
                    <a:pt x="51" y="71"/>
                  </a:moveTo>
                  <a:cubicBezTo>
                    <a:pt x="40" y="71"/>
                    <a:pt x="31" y="62"/>
                    <a:pt x="31" y="51"/>
                  </a:cubicBezTo>
                  <a:cubicBezTo>
                    <a:pt x="31" y="42"/>
                    <a:pt x="38" y="34"/>
                    <a:pt x="46" y="32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64" y="34"/>
                    <a:pt x="71" y="42"/>
                    <a:pt x="71" y="51"/>
                  </a:cubicBezTo>
                  <a:cubicBezTo>
                    <a:pt x="71" y="62"/>
                    <a:pt x="62" y="71"/>
                    <a:pt x="51" y="71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b="1" kern="0">
                <a:solidFill>
                  <a:prstClr val="black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2" name="文本框 88">
              <a:extLst>
                <a:ext uri="{FF2B5EF4-FFF2-40B4-BE49-F238E27FC236}">
                  <a16:creationId xmlns:a16="http://schemas.microsoft.com/office/drawing/2014/main" id="{8219A75B-4801-4924-875E-65E093371249}"/>
                </a:ext>
              </a:extLst>
            </p:cNvPr>
            <p:cNvSpPr txBox="1"/>
            <p:nvPr/>
          </p:nvSpPr>
          <p:spPr>
            <a:xfrm>
              <a:off x="4260336" y="2933631"/>
              <a:ext cx="11063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prstClr val="white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STEP 02</a:t>
              </a:r>
              <a:endParaRPr lang="zh-CN" altLang="en-US" b="1" dirty="0">
                <a:solidFill>
                  <a:prstClr val="white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77CCE1EF-EEFE-4F21-9D50-E2E5F2D266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191" y="1839763"/>
              <a:ext cx="1779588" cy="1065213"/>
            </a:xfrm>
            <a:custGeom>
              <a:avLst/>
              <a:gdLst>
                <a:gd name="T0" fmla="*/ 66 w 131"/>
                <a:gd name="T1" fmla="*/ 0 h 77"/>
                <a:gd name="T2" fmla="*/ 0 w 131"/>
                <a:gd name="T3" fmla="*/ 65 h 77"/>
                <a:gd name="T4" fmla="*/ 89 w 131"/>
                <a:gd name="T5" fmla="*/ 65 h 77"/>
                <a:gd name="T6" fmla="*/ 101 w 131"/>
                <a:gd name="T7" fmla="*/ 77 h 77"/>
                <a:gd name="T8" fmla="*/ 113 w 131"/>
                <a:gd name="T9" fmla="*/ 65 h 77"/>
                <a:gd name="T10" fmla="*/ 131 w 131"/>
                <a:gd name="T11" fmla="*/ 65 h 77"/>
                <a:gd name="T12" fmla="*/ 66 w 131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77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31" y="65"/>
                    <a:pt x="131" y="65"/>
                    <a:pt x="131" y="65"/>
                  </a:cubicBezTo>
                  <a:cubicBezTo>
                    <a:pt x="131" y="29"/>
                    <a:pt x="101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4" name="任意多边形 53">
              <a:extLst>
                <a:ext uri="{FF2B5EF4-FFF2-40B4-BE49-F238E27FC236}">
                  <a16:creationId xmlns:a16="http://schemas.microsoft.com/office/drawing/2014/main" id="{511DA33F-FE06-4C83-AB42-F337A00E27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191" y="2695551"/>
              <a:ext cx="1779588" cy="1119187"/>
            </a:xfrm>
            <a:custGeom>
              <a:avLst/>
              <a:gdLst>
                <a:gd name="connsiteX0" fmla="*/ 0 w 1779588"/>
                <a:gd name="connsiteY0" fmla="*/ 0 h 1119187"/>
                <a:gd name="connsiteX1" fmla="*/ 1209033 w 1779588"/>
                <a:gd name="connsiteY1" fmla="*/ 0 h 1119187"/>
                <a:gd name="connsiteX2" fmla="*/ 1372049 w 1779588"/>
                <a:gd name="connsiteY2" fmla="*/ 165882 h 1119187"/>
                <a:gd name="connsiteX3" fmla="*/ 1521480 w 1779588"/>
                <a:gd name="connsiteY3" fmla="*/ 0 h 1119187"/>
                <a:gd name="connsiteX4" fmla="*/ 1779588 w 1779588"/>
                <a:gd name="connsiteY4" fmla="*/ 0 h 1119187"/>
                <a:gd name="connsiteX5" fmla="*/ 1516386 w 1779588"/>
                <a:gd name="connsiteY5" fmla="*/ 635879 h 1119187"/>
                <a:gd name="connsiteX6" fmla="*/ 1451831 w 1779588"/>
                <a:gd name="connsiteY6" fmla="*/ 689678 h 1119187"/>
                <a:gd name="connsiteX7" fmla="*/ 1427163 w 1779588"/>
                <a:gd name="connsiteY7" fmla="*/ 1119187 h 1119187"/>
                <a:gd name="connsiteX8" fmla="*/ 1149238 w 1779588"/>
                <a:gd name="connsiteY8" fmla="*/ 859674 h 1119187"/>
                <a:gd name="connsiteX9" fmla="*/ 1071038 w 1779588"/>
                <a:gd name="connsiteY9" fmla="*/ 880328 h 1119187"/>
                <a:gd name="connsiteX10" fmla="*/ 896587 w 1779588"/>
                <a:gd name="connsiteY10" fmla="*/ 898525 h 1119187"/>
                <a:gd name="connsiteX11" fmla="*/ 0 w 1779588"/>
                <a:gd name="connsiteY11" fmla="*/ 0 h 111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79588" h="1119187">
                  <a:moveTo>
                    <a:pt x="0" y="0"/>
                  </a:moveTo>
                  <a:cubicBezTo>
                    <a:pt x="0" y="0"/>
                    <a:pt x="0" y="0"/>
                    <a:pt x="1209033" y="0"/>
                  </a:cubicBezTo>
                  <a:cubicBezTo>
                    <a:pt x="1209033" y="0"/>
                    <a:pt x="1209033" y="0"/>
                    <a:pt x="1372049" y="165882"/>
                  </a:cubicBezTo>
                  <a:lnTo>
                    <a:pt x="1521480" y="0"/>
                  </a:lnTo>
                  <a:cubicBezTo>
                    <a:pt x="1521480" y="0"/>
                    <a:pt x="1521480" y="0"/>
                    <a:pt x="1779588" y="0"/>
                  </a:cubicBezTo>
                  <a:cubicBezTo>
                    <a:pt x="1779588" y="248822"/>
                    <a:pt x="1677704" y="473454"/>
                    <a:pt x="1516386" y="635879"/>
                  </a:cubicBezTo>
                  <a:lnTo>
                    <a:pt x="1451831" y="689678"/>
                  </a:lnTo>
                  <a:lnTo>
                    <a:pt x="1427163" y="1119187"/>
                  </a:lnTo>
                  <a:lnTo>
                    <a:pt x="1149238" y="859674"/>
                  </a:lnTo>
                  <a:lnTo>
                    <a:pt x="1071038" y="880328"/>
                  </a:lnTo>
                  <a:cubicBezTo>
                    <a:pt x="1014391" y="892261"/>
                    <a:pt x="956020" y="898525"/>
                    <a:pt x="896587" y="898525"/>
                  </a:cubicBezTo>
                  <a:cubicBezTo>
                    <a:pt x="407539" y="898525"/>
                    <a:pt x="0" y="49764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b="1" dirty="0">
                <a:solidFill>
                  <a:prstClr val="black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B1808917-0BB7-4D51-9352-BDEF31981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5660" y="2529326"/>
              <a:ext cx="476250" cy="234950"/>
            </a:xfrm>
            <a:custGeom>
              <a:avLst/>
              <a:gdLst>
                <a:gd name="T0" fmla="*/ 0 w 300"/>
                <a:gd name="T1" fmla="*/ 148 h 148"/>
                <a:gd name="T2" fmla="*/ 146 w 300"/>
                <a:gd name="T3" fmla="*/ 0 h 148"/>
                <a:gd name="T4" fmla="*/ 300 w 300"/>
                <a:gd name="T5" fmla="*/ 148 h 148"/>
                <a:gd name="T6" fmla="*/ 0 w 300"/>
                <a:gd name="T7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0" h="148">
                  <a:moveTo>
                    <a:pt x="0" y="148"/>
                  </a:moveTo>
                  <a:lnTo>
                    <a:pt x="146" y="0"/>
                  </a:lnTo>
                  <a:lnTo>
                    <a:pt x="300" y="148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6" name="Freeform 140">
              <a:extLst>
                <a:ext uri="{FF2B5EF4-FFF2-40B4-BE49-F238E27FC236}">
                  <a16:creationId xmlns:a16="http://schemas.microsoft.com/office/drawing/2014/main" id="{F09FB0D6-39C2-4E6F-BE0B-5290B7ECA8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51143" y="2089746"/>
              <a:ext cx="620811" cy="525650"/>
            </a:xfrm>
            <a:custGeom>
              <a:avLst/>
              <a:gdLst>
                <a:gd name="T0" fmla="*/ 89 w 116"/>
                <a:gd name="T1" fmla="*/ 35 h 98"/>
                <a:gd name="T2" fmla="*/ 45 w 116"/>
                <a:gd name="T3" fmla="*/ 0 h 98"/>
                <a:gd name="T4" fmla="*/ 0 w 116"/>
                <a:gd name="T5" fmla="*/ 35 h 98"/>
                <a:gd name="T6" fmla="*/ 14 w 116"/>
                <a:gd name="T7" fmla="*/ 61 h 98"/>
                <a:gd name="T8" fmla="*/ 15 w 116"/>
                <a:gd name="T9" fmla="*/ 84 h 98"/>
                <a:gd name="T10" fmla="*/ 33 w 116"/>
                <a:gd name="T11" fmla="*/ 70 h 98"/>
                <a:gd name="T12" fmla="*/ 45 w 116"/>
                <a:gd name="T13" fmla="*/ 71 h 98"/>
                <a:gd name="T14" fmla="*/ 89 w 116"/>
                <a:gd name="T15" fmla="*/ 35 h 98"/>
                <a:gd name="T16" fmla="*/ 45 w 116"/>
                <a:gd name="T17" fmla="*/ 64 h 98"/>
                <a:gd name="T18" fmla="*/ 32 w 116"/>
                <a:gd name="T19" fmla="*/ 62 h 98"/>
                <a:gd name="T20" fmla="*/ 20 w 116"/>
                <a:gd name="T21" fmla="*/ 73 h 98"/>
                <a:gd name="T22" fmla="*/ 20 w 116"/>
                <a:gd name="T23" fmla="*/ 57 h 98"/>
                <a:gd name="T24" fmla="*/ 7 w 116"/>
                <a:gd name="T25" fmla="*/ 35 h 98"/>
                <a:gd name="T26" fmla="*/ 45 w 116"/>
                <a:gd name="T27" fmla="*/ 7 h 98"/>
                <a:gd name="T28" fmla="*/ 82 w 116"/>
                <a:gd name="T29" fmla="*/ 35 h 98"/>
                <a:gd name="T30" fmla="*/ 45 w 116"/>
                <a:gd name="T31" fmla="*/ 64 h 98"/>
                <a:gd name="T32" fmla="*/ 93 w 116"/>
                <a:gd name="T33" fmla="*/ 23 h 98"/>
                <a:gd name="T34" fmla="*/ 96 w 116"/>
                <a:gd name="T35" fmla="*/ 37 h 98"/>
                <a:gd name="T36" fmla="*/ 82 w 116"/>
                <a:gd name="T37" fmla="*/ 66 h 98"/>
                <a:gd name="T38" fmla="*/ 48 w 116"/>
                <a:gd name="T39" fmla="*/ 77 h 98"/>
                <a:gd name="T40" fmla="*/ 47 w 116"/>
                <a:gd name="T41" fmla="*/ 77 h 98"/>
                <a:gd name="T42" fmla="*/ 75 w 116"/>
                <a:gd name="T43" fmla="*/ 86 h 98"/>
                <a:gd name="T44" fmla="*/ 86 w 116"/>
                <a:gd name="T45" fmla="*/ 85 h 98"/>
                <a:gd name="T46" fmla="*/ 103 w 116"/>
                <a:gd name="T47" fmla="*/ 98 h 98"/>
                <a:gd name="T48" fmla="*/ 104 w 116"/>
                <a:gd name="T49" fmla="*/ 77 h 98"/>
                <a:gd name="T50" fmla="*/ 116 w 116"/>
                <a:gd name="T51" fmla="*/ 53 h 98"/>
                <a:gd name="T52" fmla="*/ 93 w 116"/>
                <a:gd name="T53" fmla="*/ 2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6" h="98">
                  <a:moveTo>
                    <a:pt x="89" y="35"/>
                  </a:moveTo>
                  <a:cubicBezTo>
                    <a:pt x="89" y="16"/>
                    <a:pt x="69" y="0"/>
                    <a:pt x="45" y="0"/>
                  </a:cubicBezTo>
                  <a:cubicBezTo>
                    <a:pt x="20" y="0"/>
                    <a:pt x="0" y="16"/>
                    <a:pt x="0" y="35"/>
                  </a:cubicBezTo>
                  <a:cubicBezTo>
                    <a:pt x="0" y="45"/>
                    <a:pt x="5" y="55"/>
                    <a:pt x="14" y="61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7" y="71"/>
                    <a:pt x="41" y="71"/>
                    <a:pt x="45" y="71"/>
                  </a:cubicBezTo>
                  <a:cubicBezTo>
                    <a:pt x="69" y="71"/>
                    <a:pt x="89" y="55"/>
                    <a:pt x="89" y="35"/>
                  </a:cubicBezTo>
                  <a:close/>
                  <a:moveTo>
                    <a:pt x="45" y="64"/>
                  </a:moveTo>
                  <a:cubicBezTo>
                    <a:pt x="40" y="64"/>
                    <a:pt x="36" y="63"/>
                    <a:pt x="32" y="62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12" y="52"/>
                    <a:pt x="7" y="44"/>
                    <a:pt x="7" y="35"/>
                  </a:cubicBezTo>
                  <a:cubicBezTo>
                    <a:pt x="7" y="20"/>
                    <a:pt x="24" y="7"/>
                    <a:pt x="45" y="7"/>
                  </a:cubicBezTo>
                  <a:cubicBezTo>
                    <a:pt x="65" y="7"/>
                    <a:pt x="82" y="20"/>
                    <a:pt x="82" y="35"/>
                  </a:cubicBezTo>
                  <a:cubicBezTo>
                    <a:pt x="82" y="51"/>
                    <a:pt x="65" y="64"/>
                    <a:pt x="45" y="64"/>
                  </a:cubicBezTo>
                  <a:close/>
                  <a:moveTo>
                    <a:pt x="93" y="23"/>
                  </a:moveTo>
                  <a:cubicBezTo>
                    <a:pt x="95" y="28"/>
                    <a:pt x="96" y="32"/>
                    <a:pt x="96" y="37"/>
                  </a:cubicBezTo>
                  <a:cubicBezTo>
                    <a:pt x="96" y="49"/>
                    <a:pt x="90" y="59"/>
                    <a:pt x="82" y="66"/>
                  </a:cubicBezTo>
                  <a:cubicBezTo>
                    <a:pt x="73" y="73"/>
                    <a:pt x="61" y="77"/>
                    <a:pt x="48" y="77"/>
                  </a:cubicBezTo>
                  <a:cubicBezTo>
                    <a:pt x="48" y="77"/>
                    <a:pt x="47" y="77"/>
                    <a:pt x="47" y="77"/>
                  </a:cubicBezTo>
                  <a:cubicBezTo>
                    <a:pt x="54" y="82"/>
                    <a:pt x="64" y="86"/>
                    <a:pt x="75" y="86"/>
                  </a:cubicBezTo>
                  <a:cubicBezTo>
                    <a:pt x="79" y="86"/>
                    <a:pt x="82" y="86"/>
                    <a:pt x="86" y="85"/>
                  </a:cubicBezTo>
                  <a:cubicBezTo>
                    <a:pt x="103" y="98"/>
                    <a:pt x="103" y="98"/>
                    <a:pt x="103" y="98"/>
                  </a:cubicBezTo>
                  <a:cubicBezTo>
                    <a:pt x="104" y="77"/>
                    <a:pt x="104" y="77"/>
                    <a:pt x="104" y="77"/>
                  </a:cubicBezTo>
                  <a:cubicBezTo>
                    <a:pt x="112" y="71"/>
                    <a:pt x="116" y="62"/>
                    <a:pt x="116" y="53"/>
                  </a:cubicBezTo>
                  <a:cubicBezTo>
                    <a:pt x="116" y="40"/>
                    <a:pt x="107" y="29"/>
                    <a:pt x="93" y="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b="1" kern="0">
                <a:solidFill>
                  <a:prstClr val="black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7" name="文本框 89">
              <a:extLst>
                <a:ext uri="{FF2B5EF4-FFF2-40B4-BE49-F238E27FC236}">
                  <a16:creationId xmlns:a16="http://schemas.microsoft.com/office/drawing/2014/main" id="{134A81E5-4451-4EA4-BF1E-2C888EB6CDBC}"/>
                </a:ext>
              </a:extLst>
            </p:cNvPr>
            <p:cNvSpPr txBox="1"/>
            <p:nvPr/>
          </p:nvSpPr>
          <p:spPr>
            <a:xfrm>
              <a:off x="6827106" y="2984822"/>
              <a:ext cx="11063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prstClr val="white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STEP 03</a:t>
              </a:r>
              <a:endParaRPr lang="zh-CN" altLang="en-US" b="1" dirty="0">
                <a:solidFill>
                  <a:prstClr val="white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22C08EBF-3C71-41DC-AE7E-A3E6FCBC1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9440" y="1854650"/>
              <a:ext cx="1766888" cy="1065213"/>
            </a:xfrm>
            <a:custGeom>
              <a:avLst/>
              <a:gdLst>
                <a:gd name="T0" fmla="*/ 65 w 130"/>
                <a:gd name="T1" fmla="*/ 0 h 77"/>
                <a:gd name="T2" fmla="*/ 0 w 130"/>
                <a:gd name="T3" fmla="*/ 65 h 77"/>
                <a:gd name="T4" fmla="*/ 88 w 130"/>
                <a:gd name="T5" fmla="*/ 65 h 77"/>
                <a:gd name="T6" fmla="*/ 100 w 130"/>
                <a:gd name="T7" fmla="*/ 77 h 77"/>
                <a:gd name="T8" fmla="*/ 112 w 130"/>
                <a:gd name="T9" fmla="*/ 65 h 77"/>
                <a:gd name="T10" fmla="*/ 130 w 130"/>
                <a:gd name="T11" fmla="*/ 65 h 77"/>
                <a:gd name="T12" fmla="*/ 65 w 130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77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29"/>
                    <a:pt x="101" y="0"/>
                    <a:pt x="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9" name="任意多边形 54">
              <a:extLst>
                <a:ext uri="{FF2B5EF4-FFF2-40B4-BE49-F238E27FC236}">
                  <a16:creationId xmlns:a16="http://schemas.microsoft.com/office/drawing/2014/main" id="{AAD7E3BB-5DCB-455F-81A0-C69DF598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9440" y="2748378"/>
              <a:ext cx="1766888" cy="1119187"/>
            </a:xfrm>
            <a:custGeom>
              <a:avLst/>
              <a:gdLst>
                <a:gd name="connsiteX0" fmla="*/ 0 w 1766888"/>
                <a:gd name="connsiteY0" fmla="*/ 0 h 1119187"/>
                <a:gd name="connsiteX1" fmla="*/ 1209639 w 1766888"/>
                <a:gd name="connsiteY1" fmla="*/ 0 h 1119187"/>
                <a:gd name="connsiteX2" fmla="*/ 1359145 w 1766888"/>
                <a:gd name="connsiteY2" fmla="*/ 165882 h 1119187"/>
                <a:gd name="connsiteX3" fmla="*/ 1522242 w 1766888"/>
                <a:gd name="connsiteY3" fmla="*/ 0 h 1119187"/>
                <a:gd name="connsiteX4" fmla="*/ 1766888 w 1766888"/>
                <a:gd name="connsiteY4" fmla="*/ 0 h 1119187"/>
                <a:gd name="connsiteX5" fmla="*/ 1508651 w 1766888"/>
                <a:gd name="connsiteY5" fmla="*/ 635879 h 1119187"/>
                <a:gd name="connsiteX6" fmla="*/ 1452202 w 1766888"/>
                <a:gd name="connsiteY6" fmla="*/ 683214 h 1119187"/>
                <a:gd name="connsiteX7" fmla="*/ 1427163 w 1766888"/>
                <a:gd name="connsiteY7" fmla="*/ 1119187 h 1119187"/>
                <a:gd name="connsiteX8" fmla="*/ 1141995 w 1766888"/>
                <a:gd name="connsiteY8" fmla="*/ 859466 h 1119187"/>
                <a:gd name="connsiteX9" fmla="*/ 1061885 w 1766888"/>
                <a:gd name="connsiteY9" fmla="*/ 880328 h 1119187"/>
                <a:gd name="connsiteX10" fmla="*/ 883444 w 1766888"/>
                <a:gd name="connsiteY10" fmla="*/ 898525 h 1119187"/>
                <a:gd name="connsiteX11" fmla="*/ 0 w 1766888"/>
                <a:gd name="connsiteY11" fmla="*/ 0 h 111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6888" h="1119187">
                  <a:moveTo>
                    <a:pt x="0" y="0"/>
                  </a:moveTo>
                  <a:cubicBezTo>
                    <a:pt x="0" y="0"/>
                    <a:pt x="0" y="0"/>
                    <a:pt x="1209639" y="0"/>
                  </a:cubicBezTo>
                  <a:cubicBezTo>
                    <a:pt x="1209639" y="0"/>
                    <a:pt x="1209639" y="0"/>
                    <a:pt x="1359145" y="165882"/>
                  </a:cubicBezTo>
                  <a:lnTo>
                    <a:pt x="1522242" y="0"/>
                  </a:lnTo>
                  <a:cubicBezTo>
                    <a:pt x="1522242" y="0"/>
                    <a:pt x="1522242" y="0"/>
                    <a:pt x="1766888" y="0"/>
                  </a:cubicBezTo>
                  <a:cubicBezTo>
                    <a:pt x="1766888" y="248822"/>
                    <a:pt x="1668350" y="473454"/>
                    <a:pt x="1508651" y="635879"/>
                  </a:cubicBezTo>
                  <a:lnTo>
                    <a:pt x="1452202" y="683214"/>
                  </a:lnTo>
                  <a:lnTo>
                    <a:pt x="1427163" y="1119187"/>
                  </a:lnTo>
                  <a:lnTo>
                    <a:pt x="1141995" y="859466"/>
                  </a:lnTo>
                  <a:lnTo>
                    <a:pt x="1061885" y="880328"/>
                  </a:lnTo>
                  <a:cubicBezTo>
                    <a:pt x="1004280" y="892261"/>
                    <a:pt x="944605" y="898525"/>
                    <a:pt x="883444" y="898525"/>
                  </a:cubicBezTo>
                  <a:cubicBezTo>
                    <a:pt x="394152" y="898525"/>
                    <a:pt x="0" y="49764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b="1">
                <a:solidFill>
                  <a:prstClr val="black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097356A8-DA03-4FE8-8CA4-8A363894F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9440" y="2548557"/>
              <a:ext cx="474663" cy="234950"/>
            </a:xfrm>
            <a:custGeom>
              <a:avLst/>
              <a:gdLst>
                <a:gd name="T0" fmla="*/ 0 w 299"/>
                <a:gd name="T1" fmla="*/ 148 h 148"/>
                <a:gd name="T2" fmla="*/ 154 w 299"/>
                <a:gd name="T3" fmla="*/ 0 h 148"/>
                <a:gd name="T4" fmla="*/ 299 w 299"/>
                <a:gd name="T5" fmla="*/ 148 h 148"/>
                <a:gd name="T6" fmla="*/ 0 w 299"/>
                <a:gd name="T7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9" h="148">
                  <a:moveTo>
                    <a:pt x="0" y="148"/>
                  </a:moveTo>
                  <a:lnTo>
                    <a:pt x="154" y="0"/>
                  </a:lnTo>
                  <a:lnTo>
                    <a:pt x="299" y="148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1" name="Freeform 146">
              <a:extLst>
                <a:ext uri="{FF2B5EF4-FFF2-40B4-BE49-F238E27FC236}">
                  <a16:creationId xmlns:a16="http://schemas.microsoft.com/office/drawing/2014/main" id="{847029E0-7A58-4622-BD19-8B8A931CD0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9287" y="2739015"/>
              <a:ext cx="601413" cy="596875"/>
            </a:xfrm>
            <a:custGeom>
              <a:avLst/>
              <a:gdLst>
                <a:gd name="T0" fmla="*/ 56 w 112"/>
                <a:gd name="T1" fmla="*/ 37 h 111"/>
                <a:gd name="T2" fmla="*/ 56 w 112"/>
                <a:gd name="T3" fmla="*/ 37 h 111"/>
                <a:gd name="T4" fmla="*/ 56 w 112"/>
                <a:gd name="T5" fmla="*/ 37 h 111"/>
                <a:gd name="T6" fmla="*/ 0 w 112"/>
                <a:gd name="T7" fmla="*/ 44 h 111"/>
                <a:gd name="T8" fmla="*/ 56 w 112"/>
                <a:gd name="T9" fmla="*/ 111 h 111"/>
                <a:gd name="T10" fmla="*/ 56 w 112"/>
                <a:gd name="T11" fmla="*/ 111 h 111"/>
                <a:gd name="T12" fmla="*/ 56 w 112"/>
                <a:gd name="T13" fmla="*/ 111 h 111"/>
                <a:gd name="T14" fmla="*/ 112 w 112"/>
                <a:gd name="T15" fmla="*/ 44 h 111"/>
                <a:gd name="T16" fmla="*/ 56 w 112"/>
                <a:gd name="T17" fmla="*/ 3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111">
                  <a:moveTo>
                    <a:pt x="56" y="37"/>
                  </a:move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48" y="0"/>
                    <a:pt x="0" y="11"/>
                    <a:pt x="0" y="44"/>
                  </a:cubicBezTo>
                  <a:cubicBezTo>
                    <a:pt x="0" y="78"/>
                    <a:pt x="56" y="111"/>
                    <a:pt x="56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1"/>
                    <a:pt x="112" y="78"/>
                    <a:pt x="112" y="44"/>
                  </a:cubicBezTo>
                  <a:cubicBezTo>
                    <a:pt x="112" y="11"/>
                    <a:pt x="64" y="0"/>
                    <a:pt x="56" y="37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b="1" kern="0">
                <a:solidFill>
                  <a:prstClr val="black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1B13BF11-DB0A-42CE-5558-3C0C2B0142CE}"/>
              </a:ext>
            </a:extLst>
          </p:cNvPr>
          <p:cNvSpPr txBox="1"/>
          <p:nvPr/>
        </p:nvSpPr>
        <p:spPr>
          <a:xfrm>
            <a:off x="4075311" y="4585081"/>
            <a:ext cx="39719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通过对与客户沟通渠道中信息的收集、挖掘和分析，形成大数据库，可以获得最新的市场趋势、用户需求和潜在需求。</a:t>
            </a:r>
          </a:p>
        </p:txBody>
      </p:sp>
      <p:sp>
        <p:nvSpPr>
          <p:cNvPr id="46" name="Freeform 135">
            <a:extLst>
              <a:ext uri="{FF2B5EF4-FFF2-40B4-BE49-F238E27FC236}">
                <a16:creationId xmlns:a16="http://schemas.microsoft.com/office/drawing/2014/main" id="{49EAD42D-7C40-8340-07BA-EC39278CC643}"/>
              </a:ext>
            </a:extLst>
          </p:cNvPr>
          <p:cNvSpPr>
            <a:spLocks/>
          </p:cNvSpPr>
          <p:nvPr/>
        </p:nvSpPr>
        <p:spPr bwMode="auto">
          <a:xfrm>
            <a:off x="5387186" y="2183223"/>
            <a:ext cx="638936" cy="391972"/>
          </a:xfrm>
          <a:custGeom>
            <a:avLst/>
            <a:gdLst>
              <a:gd name="T0" fmla="*/ 109 w 119"/>
              <a:gd name="T1" fmla="*/ 36 h 73"/>
              <a:gd name="T2" fmla="*/ 87 w 119"/>
              <a:gd name="T3" fmla="*/ 14 h 73"/>
              <a:gd name="T4" fmla="*/ 85 w 119"/>
              <a:gd name="T5" fmla="*/ 15 h 73"/>
              <a:gd name="T6" fmla="*/ 60 w 119"/>
              <a:gd name="T7" fmla="*/ 0 h 73"/>
              <a:gd name="T8" fmla="*/ 32 w 119"/>
              <a:gd name="T9" fmla="*/ 23 h 73"/>
              <a:gd name="T10" fmla="*/ 30 w 119"/>
              <a:gd name="T11" fmla="*/ 22 h 73"/>
              <a:gd name="T12" fmla="*/ 14 w 119"/>
              <a:gd name="T13" fmla="*/ 34 h 73"/>
              <a:gd name="T14" fmla="*/ 0 w 119"/>
              <a:gd name="T15" fmla="*/ 53 h 73"/>
              <a:gd name="T16" fmla="*/ 19 w 119"/>
              <a:gd name="T17" fmla="*/ 73 h 73"/>
              <a:gd name="T18" fmla="*/ 100 w 119"/>
              <a:gd name="T19" fmla="*/ 73 h 73"/>
              <a:gd name="T20" fmla="*/ 119 w 119"/>
              <a:gd name="T21" fmla="*/ 53 h 73"/>
              <a:gd name="T22" fmla="*/ 109 w 119"/>
              <a:gd name="T23" fmla="*/ 3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9" h="73">
                <a:moveTo>
                  <a:pt x="109" y="36"/>
                </a:moveTo>
                <a:cubicBezTo>
                  <a:pt x="109" y="24"/>
                  <a:pt x="99" y="14"/>
                  <a:pt x="87" y="14"/>
                </a:cubicBezTo>
                <a:cubicBezTo>
                  <a:pt x="86" y="14"/>
                  <a:pt x="85" y="14"/>
                  <a:pt x="85" y="15"/>
                </a:cubicBezTo>
                <a:cubicBezTo>
                  <a:pt x="80" y="6"/>
                  <a:pt x="70" y="0"/>
                  <a:pt x="60" y="0"/>
                </a:cubicBezTo>
                <a:cubicBezTo>
                  <a:pt x="46" y="0"/>
                  <a:pt x="35" y="10"/>
                  <a:pt x="32" y="23"/>
                </a:cubicBezTo>
                <a:cubicBezTo>
                  <a:pt x="31" y="22"/>
                  <a:pt x="30" y="22"/>
                  <a:pt x="30" y="22"/>
                </a:cubicBezTo>
                <a:cubicBezTo>
                  <a:pt x="22" y="22"/>
                  <a:pt x="16" y="28"/>
                  <a:pt x="14" y="34"/>
                </a:cubicBezTo>
                <a:cubicBezTo>
                  <a:pt x="6" y="37"/>
                  <a:pt x="0" y="44"/>
                  <a:pt x="0" y="53"/>
                </a:cubicBezTo>
                <a:cubicBezTo>
                  <a:pt x="0" y="64"/>
                  <a:pt x="8" y="73"/>
                  <a:pt x="19" y="73"/>
                </a:cubicBezTo>
                <a:cubicBezTo>
                  <a:pt x="100" y="73"/>
                  <a:pt x="100" y="73"/>
                  <a:pt x="100" y="73"/>
                </a:cubicBezTo>
                <a:cubicBezTo>
                  <a:pt x="111" y="73"/>
                  <a:pt x="119" y="64"/>
                  <a:pt x="119" y="53"/>
                </a:cubicBezTo>
                <a:cubicBezTo>
                  <a:pt x="119" y="46"/>
                  <a:pt x="115" y="40"/>
                  <a:pt x="109" y="36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zh-CN" altLang="en-US" b="1" kern="0">
              <a:solidFill>
                <a:prstClr val="black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48" name="Freeform 135">
            <a:extLst>
              <a:ext uri="{FF2B5EF4-FFF2-40B4-BE49-F238E27FC236}">
                <a16:creationId xmlns:a16="http://schemas.microsoft.com/office/drawing/2014/main" id="{7FBC5DCA-3A4A-6339-D71C-BF1C3DB1CD09}"/>
              </a:ext>
            </a:extLst>
          </p:cNvPr>
          <p:cNvSpPr>
            <a:spLocks/>
          </p:cNvSpPr>
          <p:nvPr/>
        </p:nvSpPr>
        <p:spPr bwMode="auto">
          <a:xfrm>
            <a:off x="8884963" y="2239674"/>
            <a:ext cx="638936" cy="391972"/>
          </a:xfrm>
          <a:custGeom>
            <a:avLst/>
            <a:gdLst>
              <a:gd name="T0" fmla="*/ 109 w 119"/>
              <a:gd name="T1" fmla="*/ 36 h 73"/>
              <a:gd name="T2" fmla="*/ 87 w 119"/>
              <a:gd name="T3" fmla="*/ 14 h 73"/>
              <a:gd name="T4" fmla="*/ 85 w 119"/>
              <a:gd name="T5" fmla="*/ 15 h 73"/>
              <a:gd name="T6" fmla="*/ 60 w 119"/>
              <a:gd name="T7" fmla="*/ 0 h 73"/>
              <a:gd name="T8" fmla="*/ 32 w 119"/>
              <a:gd name="T9" fmla="*/ 23 h 73"/>
              <a:gd name="T10" fmla="*/ 30 w 119"/>
              <a:gd name="T11" fmla="*/ 22 h 73"/>
              <a:gd name="T12" fmla="*/ 14 w 119"/>
              <a:gd name="T13" fmla="*/ 34 h 73"/>
              <a:gd name="T14" fmla="*/ 0 w 119"/>
              <a:gd name="T15" fmla="*/ 53 h 73"/>
              <a:gd name="T16" fmla="*/ 19 w 119"/>
              <a:gd name="T17" fmla="*/ 73 h 73"/>
              <a:gd name="T18" fmla="*/ 100 w 119"/>
              <a:gd name="T19" fmla="*/ 73 h 73"/>
              <a:gd name="T20" fmla="*/ 119 w 119"/>
              <a:gd name="T21" fmla="*/ 53 h 73"/>
              <a:gd name="T22" fmla="*/ 109 w 119"/>
              <a:gd name="T23" fmla="*/ 3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9" h="73">
                <a:moveTo>
                  <a:pt x="109" y="36"/>
                </a:moveTo>
                <a:cubicBezTo>
                  <a:pt x="109" y="24"/>
                  <a:pt x="99" y="14"/>
                  <a:pt x="87" y="14"/>
                </a:cubicBezTo>
                <a:cubicBezTo>
                  <a:pt x="86" y="14"/>
                  <a:pt x="85" y="14"/>
                  <a:pt x="85" y="15"/>
                </a:cubicBezTo>
                <a:cubicBezTo>
                  <a:pt x="80" y="6"/>
                  <a:pt x="70" y="0"/>
                  <a:pt x="60" y="0"/>
                </a:cubicBezTo>
                <a:cubicBezTo>
                  <a:pt x="46" y="0"/>
                  <a:pt x="35" y="10"/>
                  <a:pt x="32" y="23"/>
                </a:cubicBezTo>
                <a:cubicBezTo>
                  <a:pt x="31" y="22"/>
                  <a:pt x="30" y="22"/>
                  <a:pt x="30" y="22"/>
                </a:cubicBezTo>
                <a:cubicBezTo>
                  <a:pt x="22" y="22"/>
                  <a:pt x="16" y="28"/>
                  <a:pt x="14" y="34"/>
                </a:cubicBezTo>
                <a:cubicBezTo>
                  <a:pt x="6" y="37"/>
                  <a:pt x="0" y="44"/>
                  <a:pt x="0" y="53"/>
                </a:cubicBezTo>
                <a:cubicBezTo>
                  <a:pt x="0" y="64"/>
                  <a:pt x="8" y="73"/>
                  <a:pt x="19" y="73"/>
                </a:cubicBezTo>
                <a:cubicBezTo>
                  <a:pt x="100" y="73"/>
                  <a:pt x="100" y="73"/>
                  <a:pt x="100" y="73"/>
                </a:cubicBezTo>
                <a:cubicBezTo>
                  <a:pt x="111" y="73"/>
                  <a:pt x="119" y="64"/>
                  <a:pt x="119" y="53"/>
                </a:cubicBezTo>
                <a:cubicBezTo>
                  <a:pt x="119" y="46"/>
                  <a:pt x="115" y="40"/>
                  <a:pt x="109" y="36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zh-CN" altLang="en-US" b="1" kern="0" dirty="0">
              <a:solidFill>
                <a:prstClr val="black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BDC265BF-0C81-D136-A4DD-2F5109157F1C}"/>
              </a:ext>
            </a:extLst>
          </p:cNvPr>
          <p:cNvSpPr txBox="1"/>
          <p:nvPr/>
        </p:nvSpPr>
        <p:spPr>
          <a:xfrm>
            <a:off x="2494280" y="3894777"/>
            <a:ext cx="1657061" cy="3671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市场细分策略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795BD372-628A-5BD0-413E-F6471518E15D}"/>
              </a:ext>
            </a:extLst>
          </p:cNvPr>
          <p:cNvSpPr txBox="1"/>
          <p:nvPr/>
        </p:nvSpPr>
        <p:spPr>
          <a:xfrm>
            <a:off x="6043777" y="3882694"/>
            <a:ext cx="21978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客户忠诚度策略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CFE94377-69B9-32AA-E29A-BEA91E2195E2}"/>
              </a:ext>
            </a:extLst>
          </p:cNvPr>
          <p:cNvSpPr txBox="1"/>
          <p:nvPr/>
        </p:nvSpPr>
        <p:spPr>
          <a:xfrm>
            <a:off x="9423400" y="3867817"/>
            <a:ext cx="6289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客户沟通策略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30D9D3A-3D20-557E-6F22-68C813F2DEF9}"/>
              </a:ext>
            </a:extLst>
          </p:cNvPr>
          <p:cNvSpPr txBox="1"/>
          <p:nvPr/>
        </p:nvSpPr>
        <p:spPr>
          <a:xfrm>
            <a:off x="305098" y="4549610"/>
            <a:ext cx="335279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通过对与客户沟通渠道中信息的收集、挖掘和分析，形成大数据库，可以获得最新的市场趋势、用户需求和潜在需求。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3091A7A8-D93D-0DAC-AD2F-719F03E21F97}"/>
              </a:ext>
            </a:extLst>
          </p:cNvPr>
          <p:cNvSpPr txBox="1"/>
          <p:nvPr/>
        </p:nvSpPr>
        <p:spPr>
          <a:xfrm>
            <a:off x="8464721" y="4481750"/>
            <a:ext cx="343293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55600" algn="just"/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pitchFamily="2" charset="-122"/>
              </a:rPr>
              <a:t>开发多元的使用功能，提升本产品的不可替代性。为市场上的广大受众提供试用机会，以此提高本产品在市场上的影响和认可度。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3DEAAC29-F6B6-2304-8748-08A0E4201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矩形 33">
            <a:extLst>
              <a:ext uri="{FF2B5EF4-FFF2-40B4-BE49-F238E27FC236}">
                <a16:creationId xmlns:a16="http://schemas.microsoft.com/office/drawing/2014/main" id="{CBEF8082-D282-5072-114F-4B0C05893C26}"/>
              </a:ext>
            </a:extLst>
          </p:cNvPr>
          <p:cNvSpPr/>
          <p:nvPr/>
        </p:nvSpPr>
        <p:spPr>
          <a:xfrm>
            <a:off x="294345" y="4428922"/>
            <a:ext cx="11603312" cy="1654047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2AACDC8-3884-4AC3-0361-E9409D1BEC9E}"/>
              </a:ext>
            </a:extLst>
          </p:cNvPr>
          <p:cNvSpPr txBox="1"/>
          <p:nvPr/>
        </p:nvSpPr>
        <p:spPr>
          <a:xfrm>
            <a:off x="1688900" y="2942904"/>
            <a:ext cx="1369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Retention</a:t>
            </a:r>
            <a:endParaRPr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9F5D063-88E0-C2FB-9BE4-B1A32ECF345C}"/>
              </a:ext>
            </a:extLst>
          </p:cNvPr>
          <p:cNvSpPr txBox="1"/>
          <p:nvPr/>
        </p:nvSpPr>
        <p:spPr>
          <a:xfrm>
            <a:off x="5025410" y="2920247"/>
            <a:ext cx="1765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Related Sales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73EF840-91D2-2385-FC50-50B0441EFFDF}"/>
              </a:ext>
            </a:extLst>
          </p:cNvPr>
          <p:cNvSpPr txBox="1"/>
          <p:nvPr/>
        </p:nvSpPr>
        <p:spPr>
          <a:xfrm>
            <a:off x="8655879" y="2880589"/>
            <a:ext cx="11619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rgbClr val="000000"/>
                </a:solidFill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Referrals</a:t>
            </a:r>
            <a:endParaRPr lang="zh-CN" altLang="en-US" dirty="0"/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A43267-16F4-2EEE-A743-0FA6040110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28EC5F55-1573-B0BD-4662-C4F5F8BF8280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897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4 -0.04584 L 3.125E-6 0.00023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8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矩形 5">
            <a:extLst>
              <a:ext uri="{FF2B5EF4-FFF2-40B4-BE49-F238E27FC236}">
                <a16:creationId xmlns:a16="http://schemas.microsoft.com/office/drawing/2014/main" id="{98051608-5394-4A52-92E6-983F349DD20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3620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" name="PA-文本框 6">
            <a:extLst>
              <a:ext uri="{FF2B5EF4-FFF2-40B4-BE49-F238E27FC236}">
                <a16:creationId xmlns:a16="http://schemas.microsoft.com/office/drawing/2014/main" id="{7C0F4F3A-26FC-4196-8C5E-83BBD1E64F6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83203" y="2820365"/>
            <a:ext cx="22801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目录</a:t>
            </a:r>
            <a:endParaRPr lang="en-US" altLang="zh-CN" sz="3200" b="1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  <a:p>
            <a:r>
              <a:rPr lang="en-US" altLang="zh-CN" sz="3200" b="1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CONTENT</a:t>
            </a:r>
            <a:endParaRPr lang="en-US" sz="3200" b="1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4" name="PA-等腰三角形 9">
            <a:extLst>
              <a:ext uri="{FF2B5EF4-FFF2-40B4-BE49-F238E27FC236}">
                <a16:creationId xmlns:a16="http://schemas.microsoft.com/office/drawing/2014/main" id="{7065949D-F326-4347-813C-481CB6E1107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5400000">
            <a:off x="-176134" y="3159177"/>
            <a:ext cx="891914" cy="5396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C011966-EC35-0146-B587-6F95BBF97085}"/>
              </a:ext>
            </a:extLst>
          </p:cNvPr>
          <p:cNvSpPr txBox="1"/>
          <p:nvPr/>
        </p:nvSpPr>
        <p:spPr>
          <a:xfrm>
            <a:off x="4333031" y="1376435"/>
            <a:ext cx="8754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accent2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01</a:t>
            </a:r>
            <a:endParaRPr lang="zh-CN" altLang="en-US" sz="4400" dirty="0">
              <a:solidFill>
                <a:schemeClr val="accent2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28E7A2A-4D0B-2A47-923A-2324486D50F5}"/>
              </a:ext>
            </a:extLst>
          </p:cNvPr>
          <p:cNvSpPr txBox="1"/>
          <p:nvPr/>
        </p:nvSpPr>
        <p:spPr>
          <a:xfrm>
            <a:off x="5127776" y="1534592"/>
            <a:ext cx="24143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92100" algn="l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a typeface="思源黑体" panose="020B0500000000000000" pitchFamily="34" charset="-122"/>
              </a:rPr>
              <a:t>项目背景</a:t>
            </a:r>
            <a:endParaRPr lang="zh-CN" altLang="zh-CN" sz="2400" b="1" dirty="0">
              <a:solidFill>
                <a:schemeClr val="tx1">
                  <a:lumMod val="75000"/>
                  <a:lumOff val="25000"/>
                </a:schemeClr>
              </a:solidFill>
              <a:ea typeface="思源黑体" panose="020B0500000000000000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A358D3F-EC6A-FF4B-B1D7-E22E7E500675}"/>
              </a:ext>
            </a:extLst>
          </p:cNvPr>
          <p:cNvSpPr txBox="1"/>
          <p:nvPr/>
        </p:nvSpPr>
        <p:spPr>
          <a:xfrm>
            <a:off x="4333031" y="2560256"/>
            <a:ext cx="8754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accent2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02</a:t>
            </a:r>
            <a:endParaRPr lang="zh-CN" altLang="en-US" sz="4400" dirty="0">
              <a:solidFill>
                <a:schemeClr val="accent2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3E8BAD4-7918-2148-85E2-11AE94FA09B2}"/>
              </a:ext>
            </a:extLst>
          </p:cNvPr>
          <p:cNvSpPr txBox="1"/>
          <p:nvPr/>
        </p:nvSpPr>
        <p:spPr>
          <a:xfrm>
            <a:off x="5438358" y="2708716"/>
            <a:ext cx="2414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rgbClr val="FFFFFF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defRPr>
            </a:lvl1pPr>
          </a:lstStyle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产品介绍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8204D0B5-75B4-5A4C-B233-482D93EE6377}"/>
              </a:ext>
            </a:extLst>
          </p:cNvPr>
          <p:cNvSpPr txBox="1"/>
          <p:nvPr/>
        </p:nvSpPr>
        <p:spPr>
          <a:xfrm>
            <a:off x="4333031" y="3816752"/>
            <a:ext cx="8754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accent2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03</a:t>
            </a:r>
            <a:endParaRPr lang="zh-CN" altLang="en-US" sz="4400" dirty="0">
              <a:solidFill>
                <a:schemeClr val="accent2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E1BCD15-F610-F149-B432-7B60F128B9DC}"/>
              </a:ext>
            </a:extLst>
          </p:cNvPr>
          <p:cNvSpPr txBox="1"/>
          <p:nvPr/>
        </p:nvSpPr>
        <p:spPr>
          <a:xfrm>
            <a:off x="5438018" y="3936405"/>
            <a:ext cx="2414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rgbClr val="FFFFFF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defRPr>
            </a:lvl1pPr>
          </a:lstStyle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竞争分析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8E66C39-1EFD-2447-A9C5-0A922E215295}"/>
              </a:ext>
            </a:extLst>
          </p:cNvPr>
          <p:cNvSpPr txBox="1"/>
          <p:nvPr/>
        </p:nvSpPr>
        <p:spPr>
          <a:xfrm>
            <a:off x="4333031" y="4927901"/>
            <a:ext cx="8754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accent2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04</a:t>
            </a:r>
            <a:endParaRPr lang="zh-CN" altLang="en-US" sz="4400" dirty="0">
              <a:solidFill>
                <a:schemeClr val="accent2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C6F6DDA2-6230-0B4A-A356-B0E3811D26BC}"/>
              </a:ext>
            </a:extLst>
          </p:cNvPr>
          <p:cNvSpPr txBox="1"/>
          <p:nvPr/>
        </p:nvSpPr>
        <p:spPr>
          <a:xfrm>
            <a:off x="5437678" y="5081788"/>
            <a:ext cx="2414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rgbClr val="FFFFFF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defRPr>
            </a:lvl1pPr>
          </a:lstStyle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营销策略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354E15D3-06CE-8A46-1C2B-23C994FD2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8209" y="2179874"/>
            <a:ext cx="4715301" cy="3143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8551A58-41FE-2C62-EA4E-3C46B14788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384DA9B-D10B-C81F-E753-C28300AD4C1F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0860642"/>
      </p:ext>
    </p:ext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utoUpdateAnimBg="0"/>
      <p:bldP spid="3" grpId="0"/>
      <p:bldP spid="4" grpId="0" animBg="1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67B054C4-8A43-2547-A538-16B9C9F79C51}"/>
              </a:ext>
            </a:extLst>
          </p:cNvPr>
          <p:cNvSpPr/>
          <p:nvPr/>
        </p:nvSpPr>
        <p:spPr>
          <a:xfrm>
            <a:off x="5499100" y="3"/>
            <a:ext cx="6692900" cy="6857997"/>
          </a:xfrm>
          <a:prstGeom prst="rect">
            <a:avLst/>
          </a:prstGeom>
          <a:blipFill>
            <a:blip r:embed="rId3"/>
            <a:srcRect/>
            <a:stretch>
              <a:fillRect l="-30076" r="-300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7" name="Freeform 39">
            <a:extLst>
              <a:ext uri="{FF2B5EF4-FFF2-40B4-BE49-F238E27FC236}">
                <a16:creationId xmlns:a16="http://schemas.microsoft.com/office/drawing/2014/main" id="{805C3C7D-C6CA-2448-A1F3-066E3347C894}"/>
              </a:ext>
            </a:extLst>
          </p:cNvPr>
          <p:cNvSpPr>
            <a:spLocks/>
          </p:cNvSpPr>
          <p:nvPr/>
        </p:nvSpPr>
        <p:spPr bwMode="auto">
          <a:xfrm>
            <a:off x="0" y="0"/>
            <a:ext cx="9459549" cy="6858000"/>
          </a:xfrm>
          <a:custGeom>
            <a:avLst/>
            <a:gdLst>
              <a:gd name="T0" fmla="*/ 1710 w 2728"/>
              <a:gd name="T1" fmla="*/ 0 h 1334"/>
              <a:gd name="T2" fmla="*/ 2728 w 2728"/>
              <a:gd name="T3" fmla="*/ 1334 h 1334"/>
              <a:gd name="T4" fmla="*/ 0 w 2728"/>
              <a:gd name="T5" fmla="*/ 1334 h 1334"/>
              <a:gd name="T6" fmla="*/ 0 w 2728"/>
              <a:gd name="T7" fmla="*/ 0 h 1334"/>
              <a:gd name="T8" fmla="*/ 1710 w 2728"/>
              <a:gd name="T9" fmla="*/ 0 h 1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28" h="1334">
                <a:moveTo>
                  <a:pt x="1710" y="0"/>
                </a:moveTo>
                <a:lnTo>
                  <a:pt x="2728" y="1334"/>
                </a:lnTo>
                <a:lnTo>
                  <a:pt x="0" y="1334"/>
                </a:lnTo>
                <a:lnTo>
                  <a:pt x="0" y="0"/>
                </a:lnTo>
                <a:lnTo>
                  <a:pt x="171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8" name="Freeform 44">
            <a:extLst>
              <a:ext uri="{FF2B5EF4-FFF2-40B4-BE49-F238E27FC236}">
                <a16:creationId xmlns:a16="http://schemas.microsoft.com/office/drawing/2014/main" id="{28840C43-EA8A-974D-AD99-C299755ADF9A}"/>
              </a:ext>
            </a:extLst>
          </p:cNvPr>
          <p:cNvSpPr>
            <a:spLocks/>
          </p:cNvSpPr>
          <p:nvPr/>
        </p:nvSpPr>
        <p:spPr bwMode="auto">
          <a:xfrm>
            <a:off x="5794322" y="0"/>
            <a:ext cx="3696437" cy="6857997"/>
          </a:xfrm>
          <a:custGeom>
            <a:avLst/>
            <a:gdLst>
              <a:gd name="T0" fmla="*/ 1018 w 1066"/>
              <a:gd name="T1" fmla="*/ 1334 h 1334"/>
              <a:gd name="T2" fmla="*/ 0 w 1066"/>
              <a:gd name="T3" fmla="*/ 0 h 1334"/>
              <a:gd name="T4" fmla="*/ 48 w 1066"/>
              <a:gd name="T5" fmla="*/ 0 h 1334"/>
              <a:gd name="T6" fmla="*/ 1066 w 1066"/>
              <a:gd name="T7" fmla="*/ 1334 h 1334"/>
              <a:gd name="T8" fmla="*/ 1018 w 1066"/>
              <a:gd name="T9" fmla="*/ 1334 h 1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6" h="1334">
                <a:moveTo>
                  <a:pt x="1018" y="1334"/>
                </a:moveTo>
                <a:lnTo>
                  <a:pt x="0" y="0"/>
                </a:lnTo>
                <a:lnTo>
                  <a:pt x="48" y="0"/>
                </a:lnTo>
                <a:lnTo>
                  <a:pt x="1066" y="1334"/>
                </a:lnTo>
                <a:lnTo>
                  <a:pt x="1018" y="13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19" name="Group 10">
            <a:extLst>
              <a:ext uri="{FF2B5EF4-FFF2-40B4-BE49-F238E27FC236}">
                <a16:creationId xmlns:a16="http://schemas.microsoft.com/office/drawing/2014/main" id="{083BDA77-398F-F84D-996B-B680DF9A15AD}"/>
              </a:ext>
            </a:extLst>
          </p:cNvPr>
          <p:cNvGrpSpPr/>
          <p:nvPr/>
        </p:nvGrpSpPr>
        <p:grpSpPr>
          <a:xfrm>
            <a:off x="722479" y="2116663"/>
            <a:ext cx="9459548" cy="2624672"/>
            <a:chOff x="1517026" y="2433763"/>
            <a:chExt cx="2991000" cy="829891"/>
          </a:xfrm>
        </p:grpSpPr>
        <p:sp>
          <p:nvSpPr>
            <p:cNvPr id="20" name="Hexagon 69">
              <a:extLst>
                <a:ext uri="{FF2B5EF4-FFF2-40B4-BE49-F238E27FC236}">
                  <a16:creationId xmlns:a16="http://schemas.microsoft.com/office/drawing/2014/main" id="{78F3AAEC-6DA7-A849-B0AA-CD8538FAB9E7}"/>
                </a:ext>
              </a:extLst>
            </p:cNvPr>
            <p:cNvSpPr/>
            <p:nvPr/>
          </p:nvSpPr>
          <p:spPr>
            <a:xfrm>
              <a:off x="1711196" y="2433763"/>
              <a:ext cx="2796830" cy="82989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  <a:effectLst>
              <a:outerShdw blurRad="685800" dist="241300" dir="5400000" sx="91000" sy="91000" algn="t" rotWithShape="0">
                <a:prstClr val="black">
                  <a:alpha val="2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grpSp>
          <p:nvGrpSpPr>
            <p:cNvPr id="21" name="组合 140">
              <a:extLst>
                <a:ext uri="{FF2B5EF4-FFF2-40B4-BE49-F238E27FC236}">
                  <a16:creationId xmlns:a16="http://schemas.microsoft.com/office/drawing/2014/main" id="{41765ECD-9C2B-E943-AB3B-74F729BA35E1}"/>
                </a:ext>
              </a:extLst>
            </p:cNvPr>
            <p:cNvGrpSpPr/>
            <p:nvPr/>
          </p:nvGrpSpPr>
          <p:grpSpPr>
            <a:xfrm>
              <a:off x="1517026" y="2619713"/>
              <a:ext cx="519373" cy="457990"/>
              <a:chOff x="7190995" y="3437854"/>
              <a:chExt cx="519373" cy="457990"/>
            </a:xfrm>
          </p:grpSpPr>
          <p:sp>
            <p:nvSpPr>
              <p:cNvPr id="22" name="Hexagon 71">
                <a:extLst>
                  <a:ext uri="{FF2B5EF4-FFF2-40B4-BE49-F238E27FC236}">
                    <a16:creationId xmlns:a16="http://schemas.microsoft.com/office/drawing/2014/main" id="{E0B0F3B8-91C8-4B4C-827C-23BF720F3E0E}"/>
                  </a:ext>
                </a:extLst>
              </p:cNvPr>
              <p:cNvSpPr/>
              <p:nvPr/>
            </p:nvSpPr>
            <p:spPr>
              <a:xfrm>
                <a:off x="7190995" y="3437854"/>
                <a:ext cx="519373" cy="457990"/>
              </a:xfrm>
              <a:prstGeom prst="hexagon">
                <a:avLst/>
              </a:prstGeom>
              <a:gradFill>
                <a:gsLst>
                  <a:gs pos="0">
                    <a:schemeClr val="accent1"/>
                  </a:gs>
                  <a:gs pos="93000">
                    <a:schemeClr val="accent2"/>
                  </a:gs>
                </a:gsLst>
                <a:lin ang="6600000" scaled="0"/>
              </a:gradFill>
              <a:ln>
                <a:noFill/>
              </a:ln>
              <a:effectLst>
                <a:outerShdw blurRad="406400" dist="190500" dir="5400000" algn="t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pic>
            <p:nvPicPr>
              <p:cNvPr id="23" name="图片 142">
                <a:extLst>
                  <a:ext uri="{FF2B5EF4-FFF2-40B4-BE49-F238E27FC236}">
                    <a16:creationId xmlns:a16="http://schemas.microsoft.com/office/drawing/2014/main" id="{C280A564-48EE-8847-8FD9-B9977E9CFC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07703" y="3523871"/>
                <a:ext cx="285956" cy="285956"/>
              </a:xfrm>
              <a:prstGeom prst="rect">
                <a:avLst/>
              </a:prstGeom>
            </p:spPr>
          </p:pic>
        </p:grpSp>
      </p:grpSp>
      <p:sp>
        <p:nvSpPr>
          <p:cNvPr id="24" name="文本框 97">
            <a:extLst>
              <a:ext uri="{FF2B5EF4-FFF2-40B4-BE49-F238E27FC236}">
                <a16:creationId xmlns:a16="http://schemas.microsoft.com/office/drawing/2014/main" id="{DECACA96-FBF5-3140-81F8-FD384AAA449F}"/>
              </a:ext>
            </a:extLst>
          </p:cNvPr>
          <p:cNvSpPr txBox="1"/>
          <p:nvPr/>
        </p:nvSpPr>
        <p:spPr>
          <a:xfrm>
            <a:off x="3114628" y="2433857"/>
            <a:ext cx="5359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谢谢观看</a:t>
            </a:r>
          </a:p>
        </p:txBody>
      </p:sp>
      <p:sp>
        <p:nvSpPr>
          <p:cNvPr id="25" name="文本框 4">
            <a:extLst>
              <a:ext uri="{FF2B5EF4-FFF2-40B4-BE49-F238E27FC236}">
                <a16:creationId xmlns:a16="http://schemas.microsoft.com/office/drawing/2014/main" id="{A359481E-88D8-DD40-83FD-8BA9DE0EDE37}"/>
              </a:ext>
            </a:extLst>
          </p:cNvPr>
          <p:cNvSpPr txBox="1"/>
          <p:nvPr/>
        </p:nvSpPr>
        <p:spPr>
          <a:xfrm>
            <a:off x="3114628" y="3634186"/>
            <a:ext cx="5359388" cy="584775"/>
          </a:xfrm>
          <a:prstGeom prst="rect">
            <a:avLst/>
          </a:prstGeom>
          <a:solidFill>
            <a:schemeClr val="tx1">
              <a:alpha val="0"/>
            </a:schemeClr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80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pPr algn="dist"/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rPr>
              <a:t>POWERPOINT TEMPLATE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FD46D90-8E7E-5545-BDC3-38DA317FD4C7}"/>
              </a:ext>
            </a:extLst>
          </p:cNvPr>
          <p:cNvSpPr txBox="1"/>
          <p:nvPr/>
        </p:nvSpPr>
        <p:spPr>
          <a:xfrm>
            <a:off x="824971" y="396612"/>
            <a:ext cx="271741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8000" b="1" dirty="0">
                <a:solidFill>
                  <a:schemeClr val="accent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rPr>
              <a:t>2022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077841A-D8FF-F144-B24B-AE9B34600495}"/>
              </a:ext>
            </a:extLst>
          </p:cNvPr>
          <p:cNvSpPr txBox="1"/>
          <p:nvPr/>
        </p:nvSpPr>
        <p:spPr>
          <a:xfrm>
            <a:off x="602961" y="5329434"/>
            <a:ext cx="7862804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  <a:alpha val="8000"/>
                  </a:schemeClr>
                </a:solidFill>
                <a:effectLst>
                  <a:outerShdw blurRad="63500" sx="102000" sy="102000" algn="ctr" rotWithShape="0">
                    <a:schemeClr val="bg1">
                      <a:alpha val="32000"/>
                    </a:schemeClr>
                  </a:outerShdw>
                </a:effectLst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INTERNET</a:t>
            </a:r>
            <a:endParaRPr kumimoji="0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  <a:alpha val="8000"/>
                </a:schemeClr>
              </a:solidFill>
              <a:effectLst>
                <a:outerShdw blurRad="63500" sx="102000" sy="102000" algn="ctr" rotWithShape="0">
                  <a:schemeClr val="bg1">
                    <a:alpha val="32000"/>
                  </a:schemeClr>
                </a:outerShdw>
              </a:effectLst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E768B24-8CBC-CE4C-93F3-CCC87D5AFA53}"/>
              </a:ext>
            </a:extLst>
          </p:cNvPr>
          <p:cNvSpPr txBox="1"/>
          <p:nvPr/>
        </p:nvSpPr>
        <p:spPr>
          <a:xfrm>
            <a:off x="773596" y="5887487"/>
            <a:ext cx="5211876" cy="41549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pt-BR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Etiam porta sem malesuada magna mollis euismod. Cum sociis natoque penatibus et magnis dis parturient montes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031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33333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3333">
                                          <p:cBhvr additive="base">
                                            <p:cTn id="7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3333">
                                          <p:cBhvr additive="base">
                                            <p:cTn id="8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10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900" decel="100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950"/>
                                </p:stCondLst>
                                <p:childTnLst>
                                  <p:par>
                                    <p:cTn id="1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/>
          <p:bldP spid="27" grpId="0"/>
          <p:bldP spid="2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10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900" decel="100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950"/>
                                </p:stCondLst>
                                <p:childTnLst>
                                  <p:par>
                                    <p:cTn id="1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/>
          <p:bldP spid="27" grpId="0"/>
          <p:bldP spid="28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8000" b="-9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C4844AC-D1CE-1107-BF15-CD36B5252EB1}"/>
              </a:ext>
            </a:extLst>
          </p:cNvPr>
          <p:cNvSpPr/>
          <p:nvPr/>
        </p:nvSpPr>
        <p:spPr>
          <a:xfrm>
            <a:off x="-548410" y="-299222"/>
            <a:ext cx="12927724" cy="8839200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833D98-DE1C-1DBA-E569-A108AEA9EA68}"/>
              </a:ext>
            </a:extLst>
          </p:cNvPr>
          <p:cNvSpPr txBox="1"/>
          <p:nvPr/>
        </p:nvSpPr>
        <p:spPr>
          <a:xfrm>
            <a:off x="4467728" y="3658713"/>
            <a:ext cx="39510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92100" algn="l"/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95FFFEBA-2F7E-B322-99F4-42856B664A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56307" y="1769132"/>
            <a:ext cx="207938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18288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2860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27432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2004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9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rPr>
              <a:t>01</a:t>
            </a:r>
            <a:endParaRPr lang="zh-CN" altLang="en-US" sz="9600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2243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A-任意多边形 32">
            <a:extLst>
              <a:ext uri="{FF2B5EF4-FFF2-40B4-BE49-F238E27FC236}">
                <a16:creationId xmlns:a16="http://schemas.microsoft.com/office/drawing/2014/main" id="{B424B0A0-EDB6-7AF9-0E47-C953B67E3051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3223957" y="4282246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5624F13-7223-4CC1-AA4F-3A28AC3DE4FF}"/>
              </a:ext>
            </a:extLst>
          </p:cNvPr>
          <p:cNvGrpSpPr/>
          <p:nvPr/>
        </p:nvGrpSpPr>
        <p:grpSpPr>
          <a:xfrm>
            <a:off x="-188686" y="297905"/>
            <a:ext cx="12569372" cy="6773188"/>
            <a:chOff x="-188686" y="297905"/>
            <a:chExt cx="12569372" cy="6773188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29828A7-C145-403E-BB54-9A97212CD4D4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15">
              <a:extLst>
                <a:ext uri="{FF2B5EF4-FFF2-40B4-BE49-F238E27FC236}">
                  <a16:creationId xmlns:a16="http://schemas.microsoft.com/office/drawing/2014/main" id="{A0995E5F-0998-4ED8-BDD8-00F3A8B6231E}"/>
                </a:ext>
              </a:extLst>
            </p:cNvPr>
            <p:cNvSpPr txBox="1"/>
            <p:nvPr/>
          </p:nvSpPr>
          <p:spPr>
            <a:xfrm>
              <a:off x="1338579" y="297905"/>
              <a:ext cx="15671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" panose="020B0500000000000000" pitchFamily="34" charset="-122"/>
                </a:rPr>
                <a:t>项目背景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51760060-2F8D-4DBE-84AA-9F4247707940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3FDB0467-7626-971B-102E-4E8A7B4AE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id="{F0E81B2A-C3E0-3FEF-90A2-057C1B90F3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630424"/>
              </p:ext>
            </p:extLst>
          </p:nvPr>
        </p:nvGraphicFramePr>
        <p:xfrm>
          <a:off x="902727" y="1235177"/>
          <a:ext cx="4923460" cy="29733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6B17899B-38B6-8D9D-ACCD-304479217A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4406542"/>
              </p:ext>
            </p:extLst>
          </p:nvPr>
        </p:nvGraphicFramePr>
        <p:xfrm>
          <a:off x="6365813" y="1201245"/>
          <a:ext cx="4911236" cy="29733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745D0FBC-06B2-63CF-9441-15A268E27072}"/>
              </a:ext>
            </a:extLst>
          </p:cNvPr>
          <p:cNvSpPr txBox="1"/>
          <p:nvPr/>
        </p:nvSpPr>
        <p:spPr>
          <a:xfrm>
            <a:off x="3223957" y="4386814"/>
            <a:ext cx="62837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载客汽车保有量达到</a:t>
            </a:r>
            <a:r>
              <a:rPr lang="en-US" altLang="zh-CN" kern="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.02</a:t>
            </a: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亿辆，去年同期相比增加</a:t>
            </a:r>
            <a:r>
              <a:rPr lang="en-US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315.5</a:t>
            </a: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万辆。</a:t>
            </a:r>
            <a:endParaRPr lang="en-US" altLang="zh-CN" sz="1800" kern="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载货汽车保有量达</a:t>
            </a:r>
            <a:r>
              <a:rPr lang="en-US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3191</a:t>
            </a: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万辆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zh-CN" kern="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新注册登记载货汽车达</a:t>
            </a:r>
            <a:r>
              <a:rPr lang="en-US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242</a:t>
            </a:r>
            <a:r>
              <a:rPr lang="zh-CN" altLang="zh-CN" sz="18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万辆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sz="20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9B7CE15-FF63-5B32-AECE-C3DB276C6F85}"/>
              </a:ext>
            </a:extLst>
          </p:cNvPr>
          <p:cNvSpPr/>
          <p:nvPr/>
        </p:nvSpPr>
        <p:spPr>
          <a:xfrm>
            <a:off x="3223957" y="4313142"/>
            <a:ext cx="6034343" cy="1827997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1D3DDF9-B57B-7005-0B16-73CDA9427B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C5C42F0F-F970-0B36-A0FD-142899E9EDE3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45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5 -0.04583 L -3.33333E-6 0.00023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-任意多边形 32">
            <a:extLst>
              <a:ext uri="{FF2B5EF4-FFF2-40B4-BE49-F238E27FC236}">
                <a16:creationId xmlns:a16="http://schemas.microsoft.com/office/drawing/2014/main" id="{AEF9B618-C943-A12F-55F9-1F3299BB6331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1283594" y="5223953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231403C-87E8-570D-A5F0-0B43ADC6E533}"/>
              </a:ext>
            </a:extLst>
          </p:cNvPr>
          <p:cNvSpPr/>
          <p:nvPr/>
        </p:nvSpPr>
        <p:spPr>
          <a:xfrm>
            <a:off x="1485901" y="5201129"/>
            <a:ext cx="8897888" cy="854026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BEB293E-59FB-4139-9391-A18188D7F6AA}"/>
              </a:ext>
            </a:extLst>
          </p:cNvPr>
          <p:cNvGrpSpPr/>
          <p:nvPr/>
        </p:nvGrpSpPr>
        <p:grpSpPr>
          <a:xfrm>
            <a:off x="-188686" y="297905"/>
            <a:ext cx="12569372" cy="6773188"/>
            <a:chOff x="-188686" y="297905"/>
            <a:chExt cx="12569372" cy="6773188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862C1D4D-80ED-4E6E-99FB-3D314D4DD717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5">
              <a:extLst>
                <a:ext uri="{FF2B5EF4-FFF2-40B4-BE49-F238E27FC236}">
                  <a16:creationId xmlns:a16="http://schemas.microsoft.com/office/drawing/2014/main" id="{944F0437-0A6C-4E08-A1DC-AA5B64D17B82}"/>
                </a:ext>
              </a:extLst>
            </p:cNvPr>
            <p:cNvSpPr txBox="1"/>
            <p:nvPr/>
          </p:nvSpPr>
          <p:spPr>
            <a:xfrm>
              <a:off x="1338579" y="297905"/>
              <a:ext cx="15671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" panose="020B0500000000000000" pitchFamily="34" charset="-122"/>
                </a:rPr>
                <a:t>项目背景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15E6C82C-E9B5-4CE6-BD78-47AB6A7AFE37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5FCE0DC-D3EA-0A4F-B4F9-FE843AFE81CE}"/>
              </a:ext>
            </a:extLst>
          </p:cNvPr>
          <p:cNvSpPr/>
          <p:nvPr/>
        </p:nvSpPr>
        <p:spPr>
          <a:xfrm>
            <a:off x="754" y="1195894"/>
            <a:ext cx="12190495" cy="433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2F734B8-2E5C-0040-ADFE-5A2C369BA3AF}"/>
              </a:ext>
            </a:extLst>
          </p:cNvPr>
          <p:cNvSpPr/>
          <p:nvPr/>
        </p:nvSpPr>
        <p:spPr>
          <a:xfrm>
            <a:off x="1505" y="4957826"/>
            <a:ext cx="12190495" cy="433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0C62E4E-9E00-0641-9539-B003916FD89E}"/>
              </a:ext>
            </a:extLst>
          </p:cNvPr>
          <p:cNvSpPr/>
          <p:nvPr/>
        </p:nvSpPr>
        <p:spPr>
          <a:xfrm>
            <a:off x="1689100" y="5309530"/>
            <a:ext cx="9660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现在自动驾驶技术都停留在辅助驾驶阶段，并不能完全取代驾驶员驾驶。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347C49E-85BD-4B71-67A4-EB6AEDD73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48" y="1292147"/>
            <a:ext cx="4728118" cy="315574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4F153D88-D77B-0BCD-6543-6E077D84C1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1521" y="1319867"/>
            <a:ext cx="4748407" cy="312802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D3625D21-AEF8-1ADE-93D6-2365632AD244}"/>
              </a:ext>
            </a:extLst>
          </p:cNvPr>
          <p:cNvSpPr txBox="1"/>
          <p:nvPr/>
        </p:nvSpPr>
        <p:spPr>
          <a:xfrm>
            <a:off x="8116805" y="4554937"/>
            <a:ext cx="18315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特斯拉刹不住车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E286F69-7279-209C-2693-76750332A015}"/>
              </a:ext>
            </a:extLst>
          </p:cNvPr>
          <p:cNvSpPr txBox="1"/>
          <p:nvPr/>
        </p:nvSpPr>
        <p:spPr>
          <a:xfrm>
            <a:off x="1991471" y="4554937"/>
            <a:ext cx="18315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沃尔沃高速撞车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B38FCBF7-AF9D-A67E-186B-50C98B240B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B1DDD4E-2BCC-C97C-4048-E19EDDB742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28D6FA1B-8C68-D8AE-2EE9-943F2250ADD0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107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5 -0.04584 L 1.25E-6 0.00023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5" grpId="0" animBg="1"/>
      <p:bldP spid="6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A-任意多边形 32">
            <a:extLst>
              <a:ext uri="{FF2B5EF4-FFF2-40B4-BE49-F238E27FC236}">
                <a16:creationId xmlns:a16="http://schemas.microsoft.com/office/drawing/2014/main" id="{9050B18A-9225-BACB-3611-5553B2FD1721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6833622" y="1354105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45A547F-4703-4587-93E1-5AC4CC026846}"/>
              </a:ext>
            </a:extLst>
          </p:cNvPr>
          <p:cNvGrpSpPr/>
          <p:nvPr/>
        </p:nvGrpSpPr>
        <p:grpSpPr>
          <a:xfrm>
            <a:off x="-377372" y="255198"/>
            <a:ext cx="12569372" cy="6855092"/>
            <a:chOff x="-188686" y="216001"/>
            <a:chExt cx="12569372" cy="6855092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1E4AEBD7-7F49-452F-B74E-4AFCB976A886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5875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15">
              <a:extLst>
                <a:ext uri="{FF2B5EF4-FFF2-40B4-BE49-F238E27FC236}">
                  <a16:creationId xmlns:a16="http://schemas.microsoft.com/office/drawing/2014/main" id="{5D81A244-0864-43C3-B0EA-981F60261E61}"/>
                </a:ext>
              </a:extLst>
            </p:cNvPr>
            <p:cNvSpPr txBox="1"/>
            <p:nvPr/>
          </p:nvSpPr>
          <p:spPr>
            <a:xfrm>
              <a:off x="1527265" y="216001"/>
              <a:ext cx="28440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28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" panose="020B0500000000000000" pitchFamily="34" charset="-122"/>
                </a:rPr>
                <a:t>项目背景</a:t>
              </a:r>
              <a:endParaRPr lang="en-US" altLang="zh-CN" sz="2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BB6780C8-D6C2-4AB1-AB34-8A0513945AAB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2" name="Rectangle 42">
            <a:extLst>
              <a:ext uri="{FF2B5EF4-FFF2-40B4-BE49-F238E27FC236}">
                <a16:creationId xmlns:a16="http://schemas.microsoft.com/office/drawing/2014/main" id="{97DB948C-9150-4264-8DBF-61DE5AF1473E}"/>
              </a:ext>
            </a:extLst>
          </p:cNvPr>
          <p:cNvSpPr/>
          <p:nvPr/>
        </p:nvSpPr>
        <p:spPr>
          <a:xfrm>
            <a:off x="7217215" y="2943312"/>
            <a:ext cx="253951" cy="254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Open Sans" panose="020B0606030504020204" pitchFamily="34" charset="0"/>
                <a:sym typeface="思源黑体" panose="020B0500000000000000" pitchFamily="34" charset="-122"/>
              </a:rPr>
              <a:t>+</a:t>
            </a:r>
          </a:p>
        </p:txBody>
      </p:sp>
      <p:sp>
        <p:nvSpPr>
          <p:cNvPr id="3" name="Rectangle 40">
            <a:extLst>
              <a:ext uri="{FF2B5EF4-FFF2-40B4-BE49-F238E27FC236}">
                <a16:creationId xmlns:a16="http://schemas.microsoft.com/office/drawing/2014/main" id="{90B62FFC-7DEC-4013-928B-97EB28702E39}"/>
              </a:ext>
            </a:extLst>
          </p:cNvPr>
          <p:cNvSpPr/>
          <p:nvPr/>
        </p:nvSpPr>
        <p:spPr>
          <a:xfrm>
            <a:off x="7217215" y="4486004"/>
            <a:ext cx="253951" cy="254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Open Sans" panose="020B0606030504020204" pitchFamily="34" charset="0"/>
                <a:sym typeface="思源黑体" panose="020B0500000000000000" pitchFamily="34" charset="-122"/>
              </a:rPr>
              <a:t>+</a:t>
            </a:r>
          </a:p>
        </p:txBody>
      </p:sp>
      <p:sp>
        <p:nvSpPr>
          <p:cNvPr id="6" name="Rectangle 29">
            <a:extLst>
              <a:ext uri="{FF2B5EF4-FFF2-40B4-BE49-F238E27FC236}">
                <a16:creationId xmlns:a16="http://schemas.microsoft.com/office/drawing/2014/main" id="{EB419852-72D9-400C-8682-AA7B4E9BAECC}"/>
              </a:ext>
            </a:extLst>
          </p:cNvPr>
          <p:cNvSpPr/>
          <p:nvPr/>
        </p:nvSpPr>
        <p:spPr>
          <a:xfrm>
            <a:off x="7775239" y="3083404"/>
            <a:ext cx="350779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r>
              <a:rPr lang="zh-CN" altLang="zh-CN" dirty="0"/>
              <a:t>能够协调出行路线与规划时间</a:t>
            </a:r>
            <a:r>
              <a:rPr lang="zh-CN" altLang="en-US" dirty="0"/>
              <a:t>；</a:t>
            </a:r>
            <a:endParaRPr lang="en-US" altLang="zh-CN" dirty="0"/>
          </a:p>
          <a:p>
            <a:pPr marL="285750" lvl="0" indent="-28575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r>
              <a:rPr lang="zh-CN" altLang="zh-CN" dirty="0"/>
              <a:t>提高出行效率</a:t>
            </a:r>
            <a:r>
              <a:rPr lang="zh-CN" altLang="en-US" dirty="0"/>
              <a:t>；</a:t>
            </a:r>
            <a:endParaRPr lang="en-US" altLang="zh-CN" dirty="0"/>
          </a:p>
          <a:p>
            <a:pPr marL="285750" lvl="0" indent="-28575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r>
              <a:rPr lang="zh-CN" altLang="zh-CN" dirty="0"/>
              <a:t>减少能源消耗</a:t>
            </a:r>
            <a:r>
              <a:rPr lang="zh-CN" altLang="en-US" dirty="0"/>
              <a:t>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7" name="Rectangle 30">
            <a:extLst>
              <a:ext uri="{FF2B5EF4-FFF2-40B4-BE49-F238E27FC236}">
                <a16:creationId xmlns:a16="http://schemas.microsoft.com/office/drawing/2014/main" id="{70126757-1CC1-4F65-B47F-54EE0CB4C1D4}"/>
              </a:ext>
            </a:extLst>
          </p:cNvPr>
          <p:cNvSpPr/>
          <p:nvPr/>
        </p:nvSpPr>
        <p:spPr>
          <a:xfrm>
            <a:off x="7775240" y="2683294"/>
            <a:ext cx="19071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Open Sans" pitchFamily="34" charset="0"/>
                <a:sym typeface="思源黑体" panose="020B0500000000000000" pitchFamily="34" charset="-122"/>
              </a:rPr>
              <a:t>优点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Open Sans" pitchFamily="34" charset="0"/>
              <a:sym typeface="思源黑体" panose="020B0500000000000000" pitchFamily="34" charset="-122"/>
            </a:endParaRPr>
          </a:p>
        </p:txBody>
      </p:sp>
      <p:sp>
        <p:nvSpPr>
          <p:cNvPr id="8" name="Rectangle 29">
            <a:extLst>
              <a:ext uri="{FF2B5EF4-FFF2-40B4-BE49-F238E27FC236}">
                <a16:creationId xmlns:a16="http://schemas.microsoft.com/office/drawing/2014/main" id="{879D596E-EF4A-442F-BBDB-82E07AB1E287}"/>
              </a:ext>
            </a:extLst>
          </p:cNvPr>
          <p:cNvSpPr/>
          <p:nvPr/>
        </p:nvSpPr>
        <p:spPr>
          <a:xfrm>
            <a:off x="7775239" y="4591418"/>
            <a:ext cx="3507793" cy="1118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r>
              <a:rPr lang="zh-CN" altLang="zh-CN" dirty="0"/>
              <a:t>行驶时会留出较大空挡，遇到无法判断和决策的问题时会强行要求驾驶员接管</a:t>
            </a:r>
            <a:r>
              <a:rPr lang="zh-CN" altLang="en-US" dirty="0"/>
              <a:t>；</a:t>
            </a:r>
            <a:endParaRPr lang="en-US" altLang="zh-CN" dirty="0"/>
          </a:p>
          <a:p>
            <a:pPr marL="285750" lvl="0" indent="-28575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r>
              <a:rPr lang="zh-CN" altLang="zh-CN" dirty="0"/>
              <a:t>发展时间短，技术还不够成熟</a:t>
            </a:r>
            <a:r>
              <a:rPr lang="zh-CN" altLang="en-US" dirty="0"/>
              <a:t>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9" name="Rectangle 30">
            <a:extLst>
              <a:ext uri="{FF2B5EF4-FFF2-40B4-BE49-F238E27FC236}">
                <a16:creationId xmlns:a16="http://schemas.microsoft.com/office/drawing/2014/main" id="{77EBC055-C5DC-48D1-B5AB-9C22D4075576}"/>
              </a:ext>
            </a:extLst>
          </p:cNvPr>
          <p:cNvSpPr/>
          <p:nvPr/>
        </p:nvSpPr>
        <p:spPr>
          <a:xfrm>
            <a:off x="7775240" y="4191308"/>
            <a:ext cx="19071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Open Sans" pitchFamily="34" charset="0"/>
                <a:sym typeface="思源黑体" panose="020B0500000000000000" pitchFamily="34" charset="-122"/>
              </a:rPr>
              <a:t>弊端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Open Sans" pitchFamily="34" charset="0"/>
              <a:sym typeface="思源黑体" panose="020B0500000000000000" pitchFamily="34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8442EB13-1E37-6338-5E25-5AEFFB2EE2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24" y="1538888"/>
            <a:ext cx="5986972" cy="4360675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1E153137-766C-AEAE-1E7D-CD61D4413BC6}"/>
              </a:ext>
            </a:extLst>
          </p:cNvPr>
          <p:cNvSpPr txBox="1"/>
          <p:nvPr/>
        </p:nvSpPr>
        <p:spPr>
          <a:xfrm>
            <a:off x="6742042" y="1832741"/>
            <a:ext cx="62851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92100" algn="l"/>
            <a:r>
              <a:rPr lang="zh-CN" altLang="zh-CN" sz="1800" b="1" kern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现在自动驾驶技术都停留在辅助驾驶阶段</a:t>
            </a:r>
            <a:endParaRPr lang="zh-CN" altLang="zh-CN" sz="2000" b="1" kern="100" dirty="0"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35131A50-6AE9-0C40-F0E9-13EFE4C80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D47B7CA7-3F5B-FB5E-9924-C0271607567E}"/>
              </a:ext>
            </a:extLst>
          </p:cNvPr>
          <p:cNvSpPr/>
          <p:nvPr/>
        </p:nvSpPr>
        <p:spPr>
          <a:xfrm>
            <a:off x="7061199" y="1348171"/>
            <a:ext cx="4610101" cy="4551392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69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4 -0.04584 L 2.91667E-6 0.00023 " pathEditMode="relative" rAng="0" ptsTypes="AA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2" grpId="0" animBg="1"/>
      <p:bldP spid="3" grpId="0" animBg="1"/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D5624F13-7223-4CC1-AA4F-3A28AC3DE4FF}"/>
              </a:ext>
            </a:extLst>
          </p:cNvPr>
          <p:cNvGrpSpPr/>
          <p:nvPr/>
        </p:nvGrpSpPr>
        <p:grpSpPr>
          <a:xfrm>
            <a:off x="-188686" y="297905"/>
            <a:ext cx="12569372" cy="6773188"/>
            <a:chOff x="-188686" y="297905"/>
            <a:chExt cx="12569372" cy="6773188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29828A7-C145-403E-BB54-9A97212CD4D4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15">
              <a:extLst>
                <a:ext uri="{FF2B5EF4-FFF2-40B4-BE49-F238E27FC236}">
                  <a16:creationId xmlns:a16="http://schemas.microsoft.com/office/drawing/2014/main" id="{A0995E5F-0998-4ED8-BDD8-00F3A8B6231E}"/>
                </a:ext>
              </a:extLst>
            </p:cNvPr>
            <p:cNvSpPr txBox="1"/>
            <p:nvPr/>
          </p:nvSpPr>
          <p:spPr>
            <a:xfrm>
              <a:off x="1338579" y="297905"/>
              <a:ext cx="15671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" panose="020B0500000000000000" pitchFamily="34" charset="-122"/>
                </a:rPr>
                <a:t>项目背景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51760060-2F8D-4DBE-84AA-9F4247707940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3FDB0467-7626-971B-102E-4E8A7B4AE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80C0C4F-492D-371A-DC71-4E3A9FE30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09" y="1482148"/>
            <a:ext cx="5837636" cy="389370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5" name="TextBox 24">
            <a:extLst>
              <a:ext uri="{FF2B5EF4-FFF2-40B4-BE49-F238E27FC236}">
                <a16:creationId xmlns:a16="http://schemas.microsoft.com/office/drawing/2014/main" id="{11ACBE74-BE4F-8FE9-23EF-73E9E16B322A}"/>
              </a:ext>
            </a:extLst>
          </p:cNvPr>
          <p:cNvSpPr txBox="1"/>
          <p:nvPr/>
        </p:nvSpPr>
        <p:spPr>
          <a:xfrm>
            <a:off x="6854947" y="2116245"/>
            <a:ext cx="4409195" cy="2913602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285750" lvl="0" indent="-285750" defTabSz="121793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道路交通伤害是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5-29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岁的儿童和年轻人的主要死因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marL="285750" lvl="0" indent="-285750" defTabSz="121793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 defTabSz="121793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每年约有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万人死于道路交通碰撞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marL="285750" lvl="0" indent="-285750" defTabSz="121793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 defTabSz="121793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全世界道路死亡中有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93%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发生在低收入和中等收入国家，而这些国家的车辆仅占全世界总量的约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60%;</a:t>
            </a:r>
          </a:p>
          <a:p>
            <a:pPr marL="285750" lvl="0" indent="-285750" defTabSz="121793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 defTabSz="1217930">
              <a:lnSpc>
                <a:spcPts val="2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道路交通碰撞带来的损失占大部分国家国内生产总值的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3%;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14DBF73-AB6F-0352-2A07-096A66A31C23}"/>
              </a:ext>
            </a:extLst>
          </p:cNvPr>
          <p:cNvSpPr/>
          <p:nvPr/>
        </p:nvSpPr>
        <p:spPr>
          <a:xfrm>
            <a:off x="6555179" y="1496291"/>
            <a:ext cx="5284520" cy="3990109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PA-任意多边形 32">
            <a:extLst>
              <a:ext uri="{FF2B5EF4-FFF2-40B4-BE49-F238E27FC236}">
                <a16:creationId xmlns:a16="http://schemas.microsoft.com/office/drawing/2014/main" id="{8C6F2F19-A6FB-3B76-CC54-F94450E43AB2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6321470" y="1492613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D904362-2D91-E229-2343-48C2757C04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403D08B-C737-447D-1598-D36F7444ED77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0752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5 -0.04583 L 2.08333E-7 0.0002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0" grpId="0" animBg="1"/>
      <p:bldP spid="1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D5624F13-7223-4CC1-AA4F-3A28AC3DE4FF}"/>
              </a:ext>
            </a:extLst>
          </p:cNvPr>
          <p:cNvGrpSpPr/>
          <p:nvPr/>
        </p:nvGrpSpPr>
        <p:grpSpPr>
          <a:xfrm>
            <a:off x="-186884" y="297905"/>
            <a:ext cx="12569372" cy="6773188"/>
            <a:chOff x="-188686" y="297905"/>
            <a:chExt cx="12569372" cy="6773188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29828A7-C145-403E-BB54-9A97212CD4D4}"/>
                </a:ext>
              </a:extLst>
            </p:cNvPr>
            <p:cNvCxnSpPr/>
            <p:nvPr/>
          </p:nvCxnSpPr>
          <p:spPr>
            <a:xfrm>
              <a:off x="687010" y="919237"/>
              <a:ext cx="10817981" cy="0"/>
            </a:xfrm>
            <a:prstGeom prst="line">
              <a:avLst/>
            </a:prstGeom>
            <a:ln w="1905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15">
              <a:extLst>
                <a:ext uri="{FF2B5EF4-FFF2-40B4-BE49-F238E27FC236}">
                  <a16:creationId xmlns:a16="http://schemas.microsoft.com/office/drawing/2014/main" id="{A0995E5F-0998-4ED8-BDD8-00F3A8B6231E}"/>
                </a:ext>
              </a:extLst>
            </p:cNvPr>
            <p:cNvSpPr txBox="1"/>
            <p:nvPr/>
          </p:nvSpPr>
          <p:spPr>
            <a:xfrm>
              <a:off x="1338579" y="297905"/>
              <a:ext cx="15671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dist"/>
              <a:r>
                <a:rPr lang="zh-CN" altLang="en-US" sz="20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" panose="020B0500000000000000" pitchFamily="34" charset="-122"/>
                </a:rPr>
                <a:t>项目背景</a:t>
              </a:r>
              <a:endPara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51760060-2F8D-4DBE-84AA-9F4247707940}"/>
                </a:ext>
              </a:extLst>
            </p:cNvPr>
            <p:cNvSpPr/>
            <p:nvPr/>
          </p:nvSpPr>
          <p:spPr>
            <a:xfrm>
              <a:off x="-188686" y="6596381"/>
              <a:ext cx="12569372" cy="47471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67772999-B0E1-729D-C349-D96B8BBDE404}"/>
              </a:ext>
            </a:extLst>
          </p:cNvPr>
          <p:cNvGrpSpPr/>
          <p:nvPr/>
        </p:nvGrpSpPr>
        <p:grpSpPr>
          <a:xfrm>
            <a:off x="5134971" y="1139250"/>
            <a:ext cx="6562725" cy="3581400"/>
            <a:chOff x="5085986" y="1395169"/>
            <a:chExt cx="6562725" cy="35814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9467CF13-A1A4-5A18-596D-DEDA08431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5986" y="1395169"/>
              <a:ext cx="6562725" cy="3581400"/>
            </a:xfrm>
            <a:prstGeom prst="rect">
              <a:avLst/>
            </a:prstGeom>
          </p:spPr>
        </p:pic>
        <p:sp>
          <p:nvSpPr>
            <p:cNvPr id="20" name="TextBox 24">
              <a:extLst>
                <a:ext uri="{FF2B5EF4-FFF2-40B4-BE49-F238E27FC236}">
                  <a16:creationId xmlns:a16="http://schemas.microsoft.com/office/drawing/2014/main" id="{E5D54D62-76F5-4090-8350-9973BD0CD8F5}"/>
                </a:ext>
              </a:extLst>
            </p:cNvPr>
            <p:cNvSpPr txBox="1"/>
            <p:nvPr/>
          </p:nvSpPr>
          <p:spPr>
            <a:xfrm>
              <a:off x="6162468" y="2106474"/>
              <a:ext cx="4409760" cy="2308308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l"/>
              </a:pPr>
              <a:r>
                <a:rPr lang="zh-CN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据统计，因分心驾驶 疲劳驾驶导致的事故，无论事故起数、死亡人数还是受伤人数，均是酒后驾驶的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倍</a:t>
              </a:r>
              <a:r>
                <a:rPr lang="zh-CN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以上。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buFont typeface="Wingdings" panose="05000000000000000000" pitchFamily="2" charset="2"/>
                <a:buChar char="l"/>
              </a:pP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buFont typeface="Wingdings" panose="05000000000000000000" pitchFamily="2" charset="2"/>
                <a:buChar char="l"/>
              </a:pPr>
              <a:r>
                <a:rPr lang="zh-CN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载货汽车辅助驾驶设备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产品类型少。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3FDB0467-7626-971B-102E-4E8A7B4AEC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09" y="297905"/>
            <a:ext cx="737870" cy="401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E344FF4-F3C6-526A-4938-6C23528069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793" y="990392"/>
            <a:ext cx="3792606" cy="23663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F358419-BF22-B317-3F1C-88E2FB786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27" y="3910860"/>
            <a:ext cx="3792606" cy="23663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24">
            <a:extLst>
              <a:ext uri="{FF2B5EF4-FFF2-40B4-BE49-F238E27FC236}">
                <a16:creationId xmlns:a16="http://schemas.microsoft.com/office/drawing/2014/main" id="{CB3A4311-9CE3-59A7-2E05-7FEE1641B872}"/>
              </a:ext>
            </a:extLst>
          </p:cNvPr>
          <p:cNvSpPr txBox="1"/>
          <p:nvPr/>
        </p:nvSpPr>
        <p:spPr>
          <a:xfrm>
            <a:off x="1950432" y="3378181"/>
            <a:ext cx="1334412" cy="348797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lvl="0" defTabSz="1217930">
              <a:lnSpc>
                <a:spcPts val="2000"/>
              </a:lnSpc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分心驾驶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8" name="TextBox 24">
            <a:extLst>
              <a:ext uri="{FF2B5EF4-FFF2-40B4-BE49-F238E27FC236}">
                <a16:creationId xmlns:a16="http://schemas.microsoft.com/office/drawing/2014/main" id="{309E7AF4-8FF6-F735-3E1C-F9F4FC83A4BF}"/>
              </a:ext>
            </a:extLst>
          </p:cNvPr>
          <p:cNvSpPr txBox="1"/>
          <p:nvPr/>
        </p:nvSpPr>
        <p:spPr>
          <a:xfrm>
            <a:off x="1948630" y="6288493"/>
            <a:ext cx="1336214" cy="348797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lvl="0" defTabSz="1217930">
              <a:lnSpc>
                <a:spcPts val="2000"/>
              </a:lnSpc>
              <a:defRPr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货车驾驶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" panose="020B0500000000000000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CA0731C-E0F9-1E52-BDD7-0708FF9879F3}"/>
              </a:ext>
            </a:extLst>
          </p:cNvPr>
          <p:cNvSpPr txBox="1"/>
          <p:nvPr/>
        </p:nvSpPr>
        <p:spPr>
          <a:xfrm>
            <a:off x="5330571" y="5107766"/>
            <a:ext cx="68614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92100" algn="l"/>
            <a:r>
              <a:rPr lang="zh-CN" altLang="zh-CN" sz="20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因此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开发</a:t>
            </a:r>
            <a:r>
              <a:rPr lang="zh-CN" altLang="zh-CN" sz="20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一种</a:t>
            </a:r>
            <a:r>
              <a:rPr lang="zh-CN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对驾驶员状态进行</a:t>
            </a:r>
            <a:r>
              <a:rPr lang="zh-CN" altLang="zh-CN" sz="2400" b="1" kern="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实时监测驾驶状态预警系统</a:t>
            </a:r>
            <a:r>
              <a:rPr lang="zh-CN" altLang="zh-CN" sz="2000" kern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显得尤为重要</a:t>
            </a:r>
            <a:endParaRPr lang="zh-CN" altLang="zh-CN" sz="24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96FDE57-B66C-96B1-7896-C07DE6402986}"/>
              </a:ext>
            </a:extLst>
          </p:cNvPr>
          <p:cNvSpPr/>
          <p:nvPr/>
        </p:nvSpPr>
        <p:spPr>
          <a:xfrm>
            <a:off x="4833258" y="1157992"/>
            <a:ext cx="7208322" cy="5015785"/>
          </a:xfrm>
          <a:prstGeom prst="rect">
            <a:avLst/>
          </a:prstGeom>
          <a:solidFill>
            <a:schemeClr val="accent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PA-任意多边形 32">
            <a:extLst>
              <a:ext uri="{FF2B5EF4-FFF2-40B4-BE49-F238E27FC236}">
                <a16:creationId xmlns:a16="http://schemas.microsoft.com/office/drawing/2014/main" id="{24737AEC-03FD-464D-6B01-96678A01B8CD}"/>
              </a:ext>
            </a:extLst>
          </p:cNvPr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4682838" y="1139250"/>
            <a:ext cx="767186" cy="627310"/>
          </a:xfrm>
          <a:custGeom>
            <a:avLst/>
            <a:gdLst/>
            <a:ahLst/>
            <a:cxnLst>
              <a:cxn ang="0">
                <a:pos x="254" y="0"/>
              </a:cxn>
              <a:cxn ang="0">
                <a:pos x="239" y="2"/>
              </a:cxn>
              <a:cxn ang="0">
                <a:pos x="210" y="15"/>
              </a:cxn>
              <a:cxn ang="0">
                <a:pos x="74" y="149"/>
              </a:cxn>
              <a:cxn ang="0">
                <a:pos x="69" y="154"/>
              </a:cxn>
              <a:cxn ang="0">
                <a:pos x="65" y="165"/>
              </a:cxn>
              <a:cxn ang="0">
                <a:pos x="65" y="178"/>
              </a:cxn>
              <a:cxn ang="0">
                <a:pos x="69" y="189"/>
              </a:cxn>
              <a:cxn ang="0">
                <a:pos x="167" y="288"/>
              </a:cxn>
              <a:cxn ang="0">
                <a:pos x="172" y="292"/>
              </a:cxn>
              <a:cxn ang="0">
                <a:pos x="183" y="297"/>
              </a:cxn>
              <a:cxn ang="0">
                <a:pos x="196" y="297"/>
              </a:cxn>
              <a:cxn ang="0">
                <a:pos x="208" y="292"/>
              </a:cxn>
              <a:cxn ang="0">
                <a:pos x="339" y="162"/>
              </a:cxn>
              <a:cxn ang="0">
                <a:pos x="348" y="151"/>
              </a:cxn>
              <a:cxn ang="0">
                <a:pos x="359" y="122"/>
              </a:cxn>
              <a:cxn ang="0">
                <a:pos x="361" y="33"/>
              </a:cxn>
              <a:cxn ang="0">
                <a:pos x="361" y="26"/>
              </a:cxn>
              <a:cxn ang="0">
                <a:pos x="355" y="15"/>
              </a:cxn>
              <a:cxn ang="0">
                <a:pos x="346" y="6"/>
              </a:cxn>
              <a:cxn ang="0">
                <a:pos x="335" y="2"/>
              </a:cxn>
              <a:cxn ang="0">
                <a:pos x="330" y="0"/>
              </a:cxn>
              <a:cxn ang="0">
                <a:pos x="286" y="107"/>
              </a:cxn>
              <a:cxn ang="0">
                <a:pos x="274" y="105"/>
              </a:cxn>
              <a:cxn ang="0">
                <a:pos x="263" y="98"/>
              </a:cxn>
              <a:cxn ang="0">
                <a:pos x="257" y="87"/>
              </a:cxn>
              <a:cxn ang="0">
                <a:pos x="254" y="74"/>
              </a:cxn>
              <a:cxn ang="0">
                <a:pos x="256" y="69"/>
              </a:cxn>
              <a:cxn ang="0">
                <a:pos x="259" y="58"/>
              </a:cxn>
              <a:cxn ang="0">
                <a:pos x="268" y="49"/>
              </a:cxn>
              <a:cxn ang="0">
                <a:pos x="279" y="44"/>
              </a:cxn>
              <a:cxn ang="0">
                <a:pos x="286" y="44"/>
              </a:cxn>
              <a:cxn ang="0">
                <a:pos x="299" y="45"/>
              </a:cxn>
              <a:cxn ang="0">
                <a:pos x="308" y="53"/>
              </a:cxn>
              <a:cxn ang="0">
                <a:pos x="315" y="64"/>
              </a:cxn>
              <a:cxn ang="0">
                <a:pos x="319" y="74"/>
              </a:cxn>
              <a:cxn ang="0">
                <a:pos x="317" y="82"/>
              </a:cxn>
              <a:cxn ang="0">
                <a:pos x="314" y="93"/>
              </a:cxn>
              <a:cxn ang="0">
                <a:pos x="304" y="102"/>
              </a:cxn>
              <a:cxn ang="0">
                <a:pos x="292" y="107"/>
              </a:cxn>
              <a:cxn ang="0">
                <a:pos x="286" y="107"/>
              </a:cxn>
              <a:cxn ang="0">
                <a:pos x="141" y="294"/>
              </a:cxn>
              <a:cxn ang="0">
                <a:pos x="130" y="297"/>
              </a:cxn>
              <a:cxn ang="0">
                <a:pos x="112" y="294"/>
              </a:cxn>
              <a:cxn ang="0">
                <a:pos x="9" y="194"/>
              </a:cxn>
              <a:cxn ang="0">
                <a:pos x="5" y="189"/>
              </a:cxn>
              <a:cxn ang="0">
                <a:pos x="0" y="178"/>
              </a:cxn>
              <a:cxn ang="0">
                <a:pos x="0" y="165"/>
              </a:cxn>
              <a:cxn ang="0">
                <a:pos x="5" y="154"/>
              </a:cxn>
              <a:cxn ang="0">
                <a:pos x="136" y="24"/>
              </a:cxn>
              <a:cxn ang="0">
                <a:pos x="147" y="15"/>
              </a:cxn>
              <a:cxn ang="0">
                <a:pos x="176" y="2"/>
              </a:cxn>
              <a:cxn ang="0">
                <a:pos x="27" y="163"/>
              </a:cxn>
              <a:cxn ang="0">
                <a:pos x="23" y="167"/>
              </a:cxn>
              <a:cxn ang="0">
                <a:pos x="23" y="176"/>
              </a:cxn>
              <a:cxn ang="0">
                <a:pos x="27" y="180"/>
              </a:cxn>
            </a:cxnLst>
            <a:rect l="0" t="0" r="r" b="b"/>
            <a:pathLst>
              <a:path w="361" h="297">
                <a:moveTo>
                  <a:pt x="330" y="0"/>
                </a:moveTo>
                <a:lnTo>
                  <a:pt x="254" y="0"/>
                </a:lnTo>
                <a:lnTo>
                  <a:pt x="254" y="0"/>
                </a:lnTo>
                <a:lnTo>
                  <a:pt x="239" y="2"/>
                </a:lnTo>
                <a:lnTo>
                  <a:pt x="225" y="7"/>
                </a:lnTo>
                <a:lnTo>
                  <a:pt x="210" y="15"/>
                </a:lnTo>
                <a:lnTo>
                  <a:pt x="199" y="24"/>
                </a:lnTo>
                <a:lnTo>
                  <a:pt x="74" y="149"/>
                </a:lnTo>
                <a:lnTo>
                  <a:pt x="74" y="149"/>
                </a:lnTo>
                <a:lnTo>
                  <a:pt x="69" y="154"/>
                </a:lnTo>
                <a:lnTo>
                  <a:pt x="67" y="160"/>
                </a:lnTo>
                <a:lnTo>
                  <a:pt x="65" y="165"/>
                </a:lnTo>
                <a:lnTo>
                  <a:pt x="63" y="172"/>
                </a:lnTo>
                <a:lnTo>
                  <a:pt x="65" y="178"/>
                </a:lnTo>
                <a:lnTo>
                  <a:pt x="67" y="183"/>
                </a:lnTo>
                <a:lnTo>
                  <a:pt x="69" y="189"/>
                </a:lnTo>
                <a:lnTo>
                  <a:pt x="74" y="194"/>
                </a:lnTo>
                <a:lnTo>
                  <a:pt x="167" y="288"/>
                </a:lnTo>
                <a:lnTo>
                  <a:pt x="167" y="288"/>
                </a:lnTo>
                <a:lnTo>
                  <a:pt x="172" y="292"/>
                </a:lnTo>
                <a:lnTo>
                  <a:pt x="178" y="296"/>
                </a:lnTo>
                <a:lnTo>
                  <a:pt x="183" y="297"/>
                </a:lnTo>
                <a:lnTo>
                  <a:pt x="190" y="297"/>
                </a:lnTo>
                <a:lnTo>
                  <a:pt x="196" y="297"/>
                </a:lnTo>
                <a:lnTo>
                  <a:pt x="201" y="296"/>
                </a:lnTo>
                <a:lnTo>
                  <a:pt x="208" y="292"/>
                </a:lnTo>
                <a:lnTo>
                  <a:pt x="212" y="288"/>
                </a:lnTo>
                <a:lnTo>
                  <a:pt x="339" y="162"/>
                </a:lnTo>
                <a:lnTo>
                  <a:pt x="339" y="162"/>
                </a:lnTo>
                <a:lnTo>
                  <a:pt x="348" y="151"/>
                </a:lnTo>
                <a:lnTo>
                  <a:pt x="355" y="136"/>
                </a:lnTo>
                <a:lnTo>
                  <a:pt x="359" y="122"/>
                </a:lnTo>
                <a:lnTo>
                  <a:pt x="361" y="107"/>
                </a:lnTo>
                <a:lnTo>
                  <a:pt x="361" y="33"/>
                </a:lnTo>
                <a:lnTo>
                  <a:pt x="361" y="33"/>
                </a:lnTo>
                <a:lnTo>
                  <a:pt x="361" y="26"/>
                </a:lnTo>
                <a:lnTo>
                  <a:pt x="359" y="20"/>
                </a:lnTo>
                <a:lnTo>
                  <a:pt x="355" y="15"/>
                </a:lnTo>
                <a:lnTo>
                  <a:pt x="352" y="9"/>
                </a:lnTo>
                <a:lnTo>
                  <a:pt x="346" y="6"/>
                </a:lnTo>
                <a:lnTo>
                  <a:pt x="341" y="4"/>
                </a:lnTo>
                <a:lnTo>
                  <a:pt x="335" y="2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286" y="107"/>
                </a:moveTo>
                <a:lnTo>
                  <a:pt x="286" y="107"/>
                </a:lnTo>
                <a:lnTo>
                  <a:pt x="279" y="107"/>
                </a:lnTo>
                <a:lnTo>
                  <a:pt x="274" y="105"/>
                </a:lnTo>
                <a:lnTo>
                  <a:pt x="268" y="102"/>
                </a:lnTo>
                <a:lnTo>
                  <a:pt x="263" y="98"/>
                </a:lnTo>
                <a:lnTo>
                  <a:pt x="259" y="93"/>
                </a:lnTo>
                <a:lnTo>
                  <a:pt x="257" y="87"/>
                </a:lnTo>
                <a:lnTo>
                  <a:pt x="256" y="82"/>
                </a:lnTo>
                <a:lnTo>
                  <a:pt x="254" y="74"/>
                </a:lnTo>
                <a:lnTo>
                  <a:pt x="254" y="74"/>
                </a:lnTo>
                <a:lnTo>
                  <a:pt x="256" y="69"/>
                </a:lnTo>
                <a:lnTo>
                  <a:pt x="257" y="64"/>
                </a:lnTo>
                <a:lnTo>
                  <a:pt x="259" y="58"/>
                </a:lnTo>
                <a:lnTo>
                  <a:pt x="263" y="53"/>
                </a:lnTo>
                <a:lnTo>
                  <a:pt x="268" y="49"/>
                </a:lnTo>
                <a:lnTo>
                  <a:pt x="274" y="45"/>
                </a:lnTo>
                <a:lnTo>
                  <a:pt x="279" y="44"/>
                </a:lnTo>
                <a:lnTo>
                  <a:pt x="286" y="44"/>
                </a:lnTo>
                <a:lnTo>
                  <a:pt x="286" y="44"/>
                </a:lnTo>
                <a:lnTo>
                  <a:pt x="292" y="44"/>
                </a:lnTo>
                <a:lnTo>
                  <a:pt x="299" y="45"/>
                </a:lnTo>
                <a:lnTo>
                  <a:pt x="304" y="49"/>
                </a:lnTo>
                <a:lnTo>
                  <a:pt x="308" y="53"/>
                </a:lnTo>
                <a:lnTo>
                  <a:pt x="314" y="58"/>
                </a:lnTo>
                <a:lnTo>
                  <a:pt x="315" y="64"/>
                </a:lnTo>
                <a:lnTo>
                  <a:pt x="317" y="69"/>
                </a:lnTo>
                <a:lnTo>
                  <a:pt x="319" y="74"/>
                </a:lnTo>
                <a:lnTo>
                  <a:pt x="319" y="74"/>
                </a:lnTo>
                <a:lnTo>
                  <a:pt x="317" y="82"/>
                </a:lnTo>
                <a:lnTo>
                  <a:pt x="315" y="87"/>
                </a:lnTo>
                <a:lnTo>
                  <a:pt x="314" y="93"/>
                </a:lnTo>
                <a:lnTo>
                  <a:pt x="308" y="98"/>
                </a:lnTo>
                <a:lnTo>
                  <a:pt x="304" y="102"/>
                </a:lnTo>
                <a:lnTo>
                  <a:pt x="299" y="105"/>
                </a:lnTo>
                <a:lnTo>
                  <a:pt x="292" y="107"/>
                </a:lnTo>
                <a:lnTo>
                  <a:pt x="286" y="107"/>
                </a:lnTo>
                <a:lnTo>
                  <a:pt x="286" y="107"/>
                </a:lnTo>
                <a:close/>
                <a:moveTo>
                  <a:pt x="27" y="180"/>
                </a:moveTo>
                <a:lnTo>
                  <a:pt x="141" y="294"/>
                </a:lnTo>
                <a:lnTo>
                  <a:pt x="141" y="294"/>
                </a:lnTo>
                <a:lnTo>
                  <a:pt x="130" y="297"/>
                </a:lnTo>
                <a:lnTo>
                  <a:pt x="121" y="297"/>
                </a:lnTo>
                <a:lnTo>
                  <a:pt x="112" y="294"/>
                </a:lnTo>
                <a:lnTo>
                  <a:pt x="103" y="288"/>
                </a:lnTo>
                <a:lnTo>
                  <a:pt x="9" y="194"/>
                </a:lnTo>
                <a:lnTo>
                  <a:pt x="9" y="194"/>
                </a:lnTo>
                <a:lnTo>
                  <a:pt x="5" y="189"/>
                </a:lnTo>
                <a:lnTo>
                  <a:pt x="2" y="183"/>
                </a:lnTo>
                <a:lnTo>
                  <a:pt x="0" y="178"/>
                </a:lnTo>
                <a:lnTo>
                  <a:pt x="0" y="172"/>
                </a:lnTo>
                <a:lnTo>
                  <a:pt x="0" y="165"/>
                </a:lnTo>
                <a:lnTo>
                  <a:pt x="2" y="160"/>
                </a:lnTo>
                <a:lnTo>
                  <a:pt x="5" y="154"/>
                </a:lnTo>
                <a:lnTo>
                  <a:pt x="9" y="149"/>
                </a:lnTo>
                <a:lnTo>
                  <a:pt x="136" y="24"/>
                </a:lnTo>
                <a:lnTo>
                  <a:pt x="136" y="24"/>
                </a:lnTo>
                <a:lnTo>
                  <a:pt x="147" y="15"/>
                </a:lnTo>
                <a:lnTo>
                  <a:pt x="161" y="7"/>
                </a:lnTo>
                <a:lnTo>
                  <a:pt x="176" y="2"/>
                </a:lnTo>
                <a:lnTo>
                  <a:pt x="190" y="0"/>
                </a:lnTo>
                <a:lnTo>
                  <a:pt x="27" y="163"/>
                </a:lnTo>
                <a:lnTo>
                  <a:pt x="27" y="163"/>
                </a:lnTo>
                <a:lnTo>
                  <a:pt x="23" y="167"/>
                </a:lnTo>
                <a:lnTo>
                  <a:pt x="23" y="172"/>
                </a:lnTo>
                <a:lnTo>
                  <a:pt x="23" y="176"/>
                </a:lnTo>
                <a:lnTo>
                  <a:pt x="27" y="180"/>
                </a:lnTo>
                <a:lnTo>
                  <a:pt x="27" y="1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7E0DD7DA-8C81-9048-7B27-66C2C9A15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535" y="222006"/>
            <a:ext cx="737870" cy="40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35FBB034-7E75-871C-A955-35B0DB26696A}"/>
              </a:ext>
            </a:extLst>
          </p:cNvPr>
          <p:cNvSpPr txBox="1"/>
          <p:nvPr/>
        </p:nvSpPr>
        <p:spPr>
          <a:xfrm>
            <a:off x="8933405" y="133853"/>
            <a:ext cx="345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0D4B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行车安全监测系统</a:t>
            </a:r>
            <a:endParaRPr lang="zh-CN" altLang="en-US" sz="2000" dirty="0">
              <a:solidFill>
                <a:srgbClr val="20D4B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504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3555 -0.04584 L -4.79167E-6 0.00023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 animBg="1"/>
      <p:bldP spid="1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8000" b="-9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C4844AC-D1CE-1107-BF15-CD36B5252EB1}"/>
              </a:ext>
            </a:extLst>
          </p:cNvPr>
          <p:cNvSpPr/>
          <p:nvPr/>
        </p:nvSpPr>
        <p:spPr>
          <a:xfrm>
            <a:off x="-210207" y="-840828"/>
            <a:ext cx="12927724" cy="8839200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833D98-DE1C-1DBA-E569-A108AEA9EA68}"/>
              </a:ext>
            </a:extLst>
          </p:cNvPr>
          <p:cNvSpPr txBox="1"/>
          <p:nvPr/>
        </p:nvSpPr>
        <p:spPr>
          <a:xfrm>
            <a:off x="4467728" y="3658713"/>
            <a:ext cx="39510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92100" algn="l"/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产品介绍</a:t>
            </a:r>
            <a:endParaRPr lang="zh-CN" altLang="zh-CN" sz="5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95FFFEBA-2F7E-B322-99F4-42856B664A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56307" y="1769132"/>
            <a:ext cx="207938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eaLnBrk="0" hangingPunct="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18288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2860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27432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200400" indent="4572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9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rPr>
              <a:t>02</a:t>
            </a:r>
            <a:endParaRPr lang="zh-CN" altLang="en-US" sz="9600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79670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heme/theme1.xml><?xml version="1.0" encoding="utf-8"?>
<a:theme xmlns:a="http://schemas.openxmlformats.org/drawingml/2006/main" name="Office 主题​​">
  <a:themeElements>
    <a:clrScheme name="gradiant color scheme 22-light">
      <a:dk1>
        <a:sysClr val="windowText" lastClr="000000"/>
      </a:dk1>
      <a:lt1>
        <a:sysClr val="window" lastClr="FFFFFF"/>
      </a:lt1>
      <a:dk2>
        <a:srgbClr val="262626"/>
      </a:dk2>
      <a:lt2>
        <a:srgbClr val="FFFFFF"/>
      </a:lt2>
      <a:accent1>
        <a:srgbClr val="17A085"/>
      </a:accent1>
      <a:accent2>
        <a:srgbClr val="49AB75"/>
      </a:accent2>
      <a:accent3>
        <a:srgbClr val="75B467"/>
      </a:accent3>
      <a:accent4>
        <a:srgbClr val="A0BE59"/>
      </a:accent4>
      <a:accent5>
        <a:srgbClr val="CAC74C"/>
      </a:accent5>
      <a:accent6>
        <a:srgbClr val="F3D03F"/>
      </a:accent6>
      <a:hlink>
        <a:srgbClr val="FF0000"/>
      </a:hlink>
      <a:folHlink>
        <a:srgbClr val="17A085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992</Words>
  <Application>Microsoft Office PowerPoint</Application>
  <PresentationFormat>宽屏</PresentationFormat>
  <Paragraphs>160</Paragraphs>
  <Slides>20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Microsoft YaHei Light</vt:lpstr>
      <vt:lpstr>等线</vt:lpstr>
      <vt:lpstr>等线 Light</vt:lpstr>
      <vt:lpstr>华文行楷</vt:lpstr>
      <vt:lpstr>思源黑体</vt:lpstr>
      <vt:lpstr>宋体</vt:lpstr>
      <vt:lpstr>微软雅黑</vt:lpstr>
      <vt:lpstr>字魂58号-创中黑</vt:lpstr>
      <vt:lpstr>Arial</vt:lpstr>
      <vt:lpstr>Wingdings</vt:lpstr>
      <vt:lpstr>Office 主题​​</vt:lpstr>
      <vt:lpstr>Microsoft Visio Drawing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Administrater</dc:creator>
  <cp:lastModifiedBy>年 志豪</cp:lastModifiedBy>
  <cp:revision>22</cp:revision>
  <dcterms:created xsi:type="dcterms:W3CDTF">2019-11-19T13:53:54Z</dcterms:created>
  <dcterms:modified xsi:type="dcterms:W3CDTF">2022-06-29T03:28:51Z</dcterms:modified>
</cp:coreProperties>
</file>

<file path=docProps/thumbnail.jpeg>
</file>